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80" r:id="rId4"/>
    <p:sldId id="281" r:id="rId5"/>
    <p:sldId id="282" r:id="rId6"/>
    <p:sldId id="286" r:id="rId7"/>
    <p:sldId id="283" r:id="rId8"/>
    <p:sldId id="284" r:id="rId9"/>
    <p:sldId id="285" r:id="rId10"/>
    <p:sldId id="289" r:id="rId11"/>
    <p:sldId id="287" r:id="rId12"/>
    <p:sldId id="288" r:id="rId13"/>
    <p:sldId id="258" r:id="rId14"/>
    <p:sldId id="264" r:id="rId15"/>
    <p:sldId id="260" r:id="rId16"/>
    <p:sldId id="261" r:id="rId17"/>
    <p:sldId id="262" r:id="rId18"/>
    <p:sldId id="263" r:id="rId19"/>
    <p:sldId id="279" r:id="rId20"/>
    <p:sldId id="265" r:id="rId21"/>
    <p:sldId id="266" r:id="rId22"/>
    <p:sldId id="270" r:id="rId23"/>
    <p:sldId id="259" r:id="rId24"/>
    <p:sldId id="275" r:id="rId25"/>
    <p:sldId id="276" r:id="rId26"/>
    <p:sldId id="274" r:id="rId27"/>
    <p:sldId id="278" r:id="rId28"/>
    <p:sldId id="267" r:id="rId29"/>
    <p:sldId id="268" r:id="rId30"/>
    <p:sldId id="277" r:id="rId31"/>
    <p:sldId id="27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1" autoAdjust="0"/>
    <p:restoredTop sz="85220" autoAdjust="0"/>
  </p:normalViewPr>
  <p:slideViewPr>
    <p:cSldViewPr>
      <p:cViewPr varScale="1">
        <p:scale>
          <a:sx n="89" d="100"/>
          <a:sy n="89" d="100"/>
        </p:scale>
        <p:origin x="90" y="486"/>
      </p:cViewPr>
      <p:guideLst>
        <p:guide orient="horz" pos="2160"/>
        <p:guide pos="3840"/>
      </p:guideLst>
    </p:cSldViewPr>
  </p:slideViewPr>
  <p:notesTextViewPr>
    <p:cViewPr>
      <p:scale>
        <a:sx n="1" d="1"/>
        <a:sy n="1" d="1"/>
      </p:scale>
      <p:origin x="0" y="0"/>
    </p:cViewPr>
  </p:notesTextViewPr>
  <p:notesViewPr>
    <p:cSldViewPr>
      <p:cViewPr varScale="1">
        <p:scale>
          <a:sx n="81" d="100"/>
          <a:sy n="81" d="100"/>
        </p:scale>
        <p:origin x="268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rrett%20Dunn\Documents\Solar\Presentation\Information%20Tech\Yea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arrett%20Dunn\Documents\Solar\Presentation\Information%20Tech\Year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rrett%20Dunn\AppData\Roaming\Microsoft\Excel\Years%20(version%201).xls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Winning Mileage</a:t>
            </a:r>
            <a:r>
              <a:rPr lang="en-US" baseline="0"/>
              <a:t> vs Year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Sheet1!$A$2:$A$12</c:f>
              <c:numCache>
                <c:formatCode>General</c:formatCode>
                <c:ptCount val="11"/>
                <c:pt idx="0">
                  <c:v>2017</c:v>
                </c:pt>
                <c:pt idx="1">
                  <c:v>2015</c:v>
                </c:pt>
                <c:pt idx="2">
                  <c:v>2012</c:v>
                </c:pt>
                <c:pt idx="3">
                  <c:v>2011</c:v>
                </c:pt>
                <c:pt idx="4">
                  <c:v>2009</c:v>
                </c:pt>
                <c:pt idx="5">
                  <c:v>2008</c:v>
                </c:pt>
                <c:pt idx="6">
                  <c:v>2006</c:v>
                </c:pt>
                <c:pt idx="7">
                  <c:v>2004</c:v>
                </c:pt>
                <c:pt idx="8">
                  <c:v>2002</c:v>
                </c:pt>
                <c:pt idx="9">
                  <c:v>2000</c:v>
                </c:pt>
                <c:pt idx="10">
                  <c:v>1998</c:v>
                </c:pt>
              </c:numCache>
            </c:numRef>
          </c:xVal>
          <c:yVal>
            <c:numRef>
              <c:f>Sheet1!$B$2:$B$12</c:f>
              <c:numCache>
                <c:formatCode>General</c:formatCode>
                <c:ptCount val="11"/>
                <c:pt idx="0">
                  <c:v>651</c:v>
                </c:pt>
                <c:pt idx="1">
                  <c:v>789</c:v>
                </c:pt>
                <c:pt idx="2">
                  <c:v>675</c:v>
                </c:pt>
                <c:pt idx="3">
                  <c:v>649</c:v>
                </c:pt>
                <c:pt idx="4">
                  <c:v>831</c:v>
                </c:pt>
                <c:pt idx="5">
                  <c:v>657</c:v>
                </c:pt>
                <c:pt idx="6">
                  <c:v>624</c:v>
                </c:pt>
                <c:pt idx="7">
                  <c:v>564</c:v>
                </c:pt>
                <c:pt idx="8">
                  <c:v>361</c:v>
                </c:pt>
                <c:pt idx="9">
                  <c:v>381</c:v>
                </c:pt>
                <c:pt idx="10">
                  <c:v>390</c:v>
                </c:pt>
              </c:numCache>
            </c:numRef>
          </c:yVal>
          <c:smooth val="1"/>
          <c:extLst>
            <c:ext xmlns:c16="http://schemas.microsoft.com/office/drawing/2014/chart" uri="{C3380CC4-5D6E-409C-BE32-E72D297353CC}">
              <c16:uniqueId val="{00000000-793E-4065-BF9C-4013F83D1D93}"/>
            </c:ext>
          </c:extLst>
        </c:ser>
        <c:dLbls>
          <c:showLegendKey val="0"/>
          <c:showVal val="0"/>
          <c:showCatName val="0"/>
          <c:showSerName val="0"/>
          <c:showPercent val="0"/>
          <c:showBubbleSize val="0"/>
        </c:dLbls>
        <c:axId val="1563438543"/>
        <c:axId val="1361723807"/>
      </c:scatterChart>
      <c:valAx>
        <c:axId val="15634385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1723807"/>
        <c:crosses val="autoZero"/>
        <c:crossBetween val="midCat"/>
      </c:valAx>
      <c:valAx>
        <c:axId val="1361723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385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Winning Mileage</a:t>
            </a:r>
            <a:r>
              <a:rPr lang="en-US" baseline="0"/>
              <a:t> vs Year</a:t>
            </a:r>
            <a:endParaRPr lang="en-US"/>
          </a:p>
        </c:rich>
      </c:tx>
      <c:overlay val="0"/>
      <c:spPr>
        <a:noFill/>
        <a:ln>
          <a:noFill/>
        </a:ln>
        <a:effectLst/>
      </c:spPr>
    </c:title>
    <c:autoTitleDeleted val="0"/>
    <c:plotArea>
      <c:layout/>
      <c:scatterChart>
        <c:scatterStyle val="smoothMarker"/>
        <c:varyColors val="0"/>
        <c:ser>
          <c:idx val="3"/>
          <c:order val="0"/>
          <c:xVal>
            <c:numRef>
              <c:f>Sheet1!$A$2:$A$12</c:f>
              <c:numCache>
                <c:formatCode>General</c:formatCode>
                <c:ptCount val="11"/>
                <c:pt idx="0">
                  <c:v>2017</c:v>
                </c:pt>
                <c:pt idx="1">
                  <c:v>2015</c:v>
                </c:pt>
                <c:pt idx="2">
                  <c:v>2012</c:v>
                </c:pt>
                <c:pt idx="3">
                  <c:v>2011</c:v>
                </c:pt>
                <c:pt idx="4">
                  <c:v>2009</c:v>
                </c:pt>
                <c:pt idx="5">
                  <c:v>2008</c:v>
                </c:pt>
                <c:pt idx="6">
                  <c:v>2006</c:v>
                </c:pt>
                <c:pt idx="7">
                  <c:v>2004</c:v>
                </c:pt>
                <c:pt idx="8">
                  <c:v>2002</c:v>
                </c:pt>
                <c:pt idx="9">
                  <c:v>2000</c:v>
                </c:pt>
                <c:pt idx="10">
                  <c:v>1998</c:v>
                </c:pt>
              </c:numCache>
            </c:numRef>
          </c:xVal>
          <c:yVal>
            <c:numRef>
              <c:f>Sheet1!$B$2:$B$12</c:f>
              <c:numCache>
                <c:formatCode>General</c:formatCode>
                <c:ptCount val="11"/>
                <c:pt idx="0">
                  <c:v>651</c:v>
                </c:pt>
                <c:pt idx="1">
                  <c:v>789</c:v>
                </c:pt>
                <c:pt idx="2">
                  <c:v>675</c:v>
                </c:pt>
                <c:pt idx="3">
                  <c:v>649</c:v>
                </c:pt>
                <c:pt idx="4">
                  <c:v>831</c:v>
                </c:pt>
                <c:pt idx="5">
                  <c:v>657</c:v>
                </c:pt>
                <c:pt idx="6">
                  <c:v>624</c:v>
                </c:pt>
                <c:pt idx="7">
                  <c:v>564</c:v>
                </c:pt>
                <c:pt idx="8">
                  <c:v>361</c:v>
                </c:pt>
                <c:pt idx="9">
                  <c:v>381</c:v>
                </c:pt>
                <c:pt idx="10">
                  <c:v>390</c:v>
                </c:pt>
              </c:numCache>
            </c:numRef>
          </c:yVal>
          <c:smooth val="1"/>
          <c:extLst>
            <c:ext xmlns:c16="http://schemas.microsoft.com/office/drawing/2014/chart" uri="{C3380CC4-5D6E-409C-BE32-E72D297353CC}">
              <c16:uniqueId val="{00000000-DBCF-4D96-B35C-BFAC9B46B70E}"/>
            </c:ext>
          </c:extLst>
        </c:ser>
        <c:ser>
          <c:idx val="4"/>
          <c:order val="1"/>
          <c:spPr>
            <a:ln w="19050" cap="rnd">
              <a:solidFill>
                <a:schemeClr val="accent1"/>
              </a:solidFill>
              <a:round/>
            </a:ln>
            <a:effectLst/>
          </c:spPr>
          <c:xVal>
            <c:numRef>
              <c:f>Sheet1!$A$2:$A$12</c:f>
              <c:numCache>
                <c:formatCode>General</c:formatCode>
                <c:ptCount val="11"/>
                <c:pt idx="0">
                  <c:v>2017</c:v>
                </c:pt>
                <c:pt idx="1">
                  <c:v>2015</c:v>
                </c:pt>
                <c:pt idx="2">
                  <c:v>2012</c:v>
                </c:pt>
                <c:pt idx="3">
                  <c:v>2011</c:v>
                </c:pt>
                <c:pt idx="4">
                  <c:v>2009</c:v>
                </c:pt>
                <c:pt idx="5">
                  <c:v>2008</c:v>
                </c:pt>
                <c:pt idx="6">
                  <c:v>2006</c:v>
                </c:pt>
                <c:pt idx="7">
                  <c:v>2004</c:v>
                </c:pt>
                <c:pt idx="8">
                  <c:v>2002</c:v>
                </c:pt>
                <c:pt idx="9">
                  <c:v>2000</c:v>
                </c:pt>
                <c:pt idx="10">
                  <c:v>1998</c:v>
                </c:pt>
              </c:numCache>
            </c:numRef>
          </c:xVal>
          <c:yVal>
            <c:numRef>
              <c:f>Sheet1!$B$2:$B$12</c:f>
              <c:numCache>
                <c:formatCode>General</c:formatCode>
                <c:ptCount val="11"/>
                <c:pt idx="0">
                  <c:v>651</c:v>
                </c:pt>
                <c:pt idx="1">
                  <c:v>789</c:v>
                </c:pt>
                <c:pt idx="2">
                  <c:v>675</c:v>
                </c:pt>
                <c:pt idx="3">
                  <c:v>649</c:v>
                </c:pt>
                <c:pt idx="4">
                  <c:v>831</c:v>
                </c:pt>
                <c:pt idx="5">
                  <c:v>657</c:v>
                </c:pt>
                <c:pt idx="6">
                  <c:v>624</c:v>
                </c:pt>
                <c:pt idx="7">
                  <c:v>564</c:v>
                </c:pt>
                <c:pt idx="8">
                  <c:v>361</c:v>
                </c:pt>
                <c:pt idx="9">
                  <c:v>381</c:v>
                </c:pt>
                <c:pt idx="10">
                  <c:v>390</c:v>
                </c:pt>
              </c:numCache>
            </c:numRef>
          </c:yVal>
          <c:smooth val="1"/>
          <c:extLst>
            <c:ext xmlns:c16="http://schemas.microsoft.com/office/drawing/2014/chart" uri="{C3380CC4-5D6E-409C-BE32-E72D297353CC}">
              <c16:uniqueId val="{00000001-DBCF-4D96-B35C-BFAC9B46B70E}"/>
            </c:ext>
          </c:extLst>
        </c:ser>
        <c:ser>
          <c:idx val="5"/>
          <c:order val="2"/>
          <c:spPr>
            <a:ln w="19050" cap="rnd">
              <a:solidFill>
                <a:schemeClr val="accent1"/>
              </a:solidFill>
              <a:round/>
            </a:ln>
            <a:effectLst/>
          </c:spPr>
          <c:xVal>
            <c:numRef>
              <c:f>Sheet1!$A$2:$A$12</c:f>
              <c:numCache>
                <c:formatCode>General</c:formatCode>
                <c:ptCount val="11"/>
                <c:pt idx="0">
                  <c:v>2017</c:v>
                </c:pt>
                <c:pt idx="1">
                  <c:v>2015</c:v>
                </c:pt>
                <c:pt idx="2">
                  <c:v>2012</c:v>
                </c:pt>
                <c:pt idx="3">
                  <c:v>2011</c:v>
                </c:pt>
                <c:pt idx="4">
                  <c:v>2009</c:v>
                </c:pt>
                <c:pt idx="5">
                  <c:v>2008</c:v>
                </c:pt>
                <c:pt idx="6">
                  <c:v>2006</c:v>
                </c:pt>
                <c:pt idx="7">
                  <c:v>2004</c:v>
                </c:pt>
                <c:pt idx="8">
                  <c:v>2002</c:v>
                </c:pt>
                <c:pt idx="9">
                  <c:v>2000</c:v>
                </c:pt>
                <c:pt idx="10">
                  <c:v>1998</c:v>
                </c:pt>
              </c:numCache>
            </c:numRef>
          </c:xVal>
          <c:yVal>
            <c:numRef>
              <c:f>Sheet1!$B$2:$B$12</c:f>
              <c:numCache>
                <c:formatCode>General</c:formatCode>
                <c:ptCount val="11"/>
                <c:pt idx="0">
                  <c:v>651</c:v>
                </c:pt>
                <c:pt idx="1">
                  <c:v>789</c:v>
                </c:pt>
                <c:pt idx="2">
                  <c:v>675</c:v>
                </c:pt>
                <c:pt idx="3">
                  <c:v>649</c:v>
                </c:pt>
                <c:pt idx="4">
                  <c:v>831</c:v>
                </c:pt>
                <c:pt idx="5">
                  <c:v>657</c:v>
                </c:pt>
                <c:pt idx="6">
                  <c:v>624</c:v>
                </c:pt>
                <c:pt idx="7">
                  <c:v>564</c:v>
                </c:pt>
                <c:pt idx="8">
                  <c:v>361</c:v>
                </c:pt>
                <c:pt idx="9">
                  <c:v>381</c:v>
                </c:pt>
                <c:pt idx="10">
                  <c:v>390</c:v>
                </c:pt>
              </c:numCache>
            </c:numRef>
          </c:yVal>
          <c:smooth val="1"/>
          <c:extLst>
            <c:ext xmlns:c16="http://schemas.microsoft.com/office/drawing/2014/chart" uri="{C3380CC4-5D6E-409C-BE32-E72D297353CC}">
              <c16:uniqueId val="{00000002-DBCF-4D96-B35C-BFAC9B46B70E}"/>
            </c:ext>
          </c:extLst>
        </c:ser>
        <c:ser>
          <c:idx val="1"/>
          <c:order val="3"/>
          <c:xVal>
            <c:numRef>
              <c:f>Sheet1!$A$2:$A$12</c:f>
              <c:numCache>
                <c:formatCode>General</c:formatCode>
                <c:ptCount val="11"/>
                <c:pt idx="0">
                  <c:v>2017</c:v>
                </c:pt>
                <c:pt idx="1">
                  <c:v>2015</c:v>
                </c:pt>
                <c:pt idx="2">
                  <c:v>2012</c:v>
                </c:pt>
                <c:pt idx="3">
                  <c:v>2011</c:v>
                </c:pt>
                <c:pt idx="4">
                  <c:v>2009</c:v>
                </c:pt>
                <c:pt idx="5">
                  <c:v>2008</c:v>
                </c:pt>
                <c:pt idx="6">
                  <c:v>2006</c:v>
                </c:pt>
                <c:pt idx="7">
                  <c:v>2004</c:v>
                </c:pt>
                <c:pt idx="8">
                  <c:v>2002</c:v>
                </c:pt>
                <c:pt idx="9">
                  <c:v>2000</c:v>
                </c:pt>
                <c:pt idx="10">
                  <c:v>1998</c:v>
                </c:pt>
              </c:numCache>
            </c:numRef>
          </c:xVal>
          <c:yVal>
            <c:numRef>
              <c:f>Sheet1!$B$2:$B$12</c:f>
              <c:numCache>
                <c:formatCode>General</c:formatCode>
                <c:ptCount val="11"/>
                <c:pt idx="0">
                  <c:v>651</c:v>
                </c:pt>
                <c:pt idx="1">
                  <c:v>789</c:v>
                </c:pt>
                <c:pt idx="2">
                  <c:v>675</c:v>
                </c:pt>
                <c:pt idx="3">
                  <c:v>649</c:v>
                </c:pt>
                <c:pt idx="4">
                  <c:v>831</c:v>
                </c:pt>
                <c:pt idx="5">
                  <c:v>657</c:v>
                </c:pt>
                <c:pt idx="6">
                  <c:v>624</c:v>
                </c:pt>
                <c:pt idx="7">
                  <c:v>564</c:v>
                </c:pt>
                <c:pt idx="8">
                  <c:v>361</c:v>
                </c:pt>
                <c:pt idx="9">
                  <c:v>381</c:v>
                </c:pt>
                <c:pt idx="10">
                  <c:v>390</c:v>
                </c:pt>
              </c:numCache>
            </c:numRef>
          </c:yVal>
          <c:smooth val="1"/>
          <c:extLst>
            <c:ext xmlns:c16="http://schemas.microsoft.com/office/drawing/2014/chart" uri="{C3380CC4-5D6E-409C-BE32-E72D297353CC}">
              <c16:uniqueId val="{00000003-DBCF-4D96-B35C-BFAC9B46B70E}"/>
            </c:ext>
          </c:extLst>
        </c:ser>
        <c:ser>
          <c:idx val="2"/>
          <c:order val="4"/>
          <c:spPr>
            <a:ln w="19050" cap="rnd">
              <a:solidFill>
                <a:schemeClr val="accent1"/>
              </a:solidFill>
              <a:round/>
            </a:ln>
            <a:effectLst/>
          </c:spPr>
          <c:xVal>
            <c:numRef>
              <c:f>Sheet1!$A$2:$A$12</c:f>
              <c:numCache>
                <c:formatCode>General</c:formatCode>
                <c:ptCount val="11"/>
                <c:pt idx="0">
                  <c:v>2017</c:v>
                </c:pt>
                <c:pt idx="1">
                  <c:v>2015</c:v>
                </c:pt>
                <c:pt idx="2">
                  <c:v>2012</c:v>
                </c:pt>
                <c:pt idx="3">
                  <c:v>2011</c:v>
                </c:pt>
                <c:pt idx="4">
                  <c:v>2009</c:v>
                </c:pt>
                <c:pt idx="5">
                  <c:v>2008</c:v>
                </c:pt>
                <c:pt idx="6">
                  <c:v>2006</c:v>
                </c:pt>
                <c:pt idx="7">
                  <c:v>2004</c:v>
                </c:pt>
                <c:pt idx="8">
                  <c:v>2002</c:v>
                </c:pt>
                <c:pt idx="9">
                  <c:v>2000</c:v>
                </c:pt>
                <c:pt idx="10">
                  <c:v>1998</c:v>
                </c:pt>
              </c:numCache>
            </c:numRef>
          </c:xVal>
          <c:yVal>
            <c:numRef>
              <c:f>Sheet1!$B$2:$B$12</c:f>
              <c:numCache>
                <c:formatCode>General</c:formatCode>
                <c:ptCount val="11"/>
                <c:pt idx="0">
                  <c:v>651</c:v>
                </c:pt>
                <c:pt idx="1">
                  <c:v>789</c:v>
                </c:pt>
                <c:pt idx="2">
                  <c:v>675</c:v>
                </c:pt>
                <c:pt idx="3">
                  <c:v>649</c:v>
                </c:pt>
                <c:pt idx="4">
                  <c:v>831</c:v>
                </c:pt>
                <c:pt idx="5">
                  <c:v>657</c:v>
                </c:pt>
                <c:pt idx="6">
                  <c:v>624</c:v>
                </c:pt>
                <c:pt idx="7">
                  <c:v>564</c:v>
                </c:pt>
                <c:pt idx="8">
                  <c:v>361</c:v>
                </c:pt>
                <c:pt idx="9">
                  <c:v>381</c:v>
                </c:pt>
                <c:pt idx="10">
                  <c:v>390</c:v>
                </c:pt>
              </c:numCache>
            </c:numRef>
          </c:yVal>
          <c:smooth val="1"/>
          <c:extLst>
            <c:ext xmlns:c16="http://schemas.microsoft.com/office/drawing/2014/chart" uri="{C3380CC4-5D6E-409C-BE32-E72D297353CC}">
              <c16:uniqueId val="{00000004-DBCF-4D96-B35C-BFAC9B46B70E}"/>
            </c:ext>
          </c:extLst>
        </c:ser>
        <c:ser>
          <c:idx val="0"/>
          <c:order val="5"/>
          <c:spPr>
            <a:ln w="19050" cap="rnd">
              <a:solidFill>
                <a:schemeClr val="accent1"/>
              </a:solidFill>
              <a:round/>
            </a:ln>
            <a:effectLst/>
          </c:spPr>
          <c:marker>
            <c:symbol val="circle"/>
            <c:size val="5"/>
            <c:spPr>
              <a:solidFill>
                <a:schemeClr val="accent1"/>
              </a:solidFill>
              <a:ln w="9525">
                <a:solidFill>
                  <a:schemeClr val="accent1"/>
                </a:solidFill>
              </a:ln>
              <a:effectLst/>
            </c:spPr>
          </c:marker>
          <c:trendline>
            <c:trendlineType val="linear"/>
            <c:forward val="1"/>
            <c:dispRSqr val="0"/>
            <c:dispEq val="1"/>
            <c:trendlineLbl>
              <c:layout>
                <c:manualLayout>
                  <c:x val="1.6744001864175097E-2"/>
                  <c:y val="0.33781746031746029"/>
                </c:manualLayout>
              </c:layout>
              <c:numFmt formatCode="General" sourceLinked="0"/>
              <c:txPr>
                <a:bodyPr/>
                <a:lstStyle/>
                <a:p>
                  <a:pPr>
                    <a:defRPr sz="2400"/>
                  </a:pPr>
                  <a:endParaRPr lang="en-US"/>
                </a:p>
              </c:txPr>
            </c:trendlineLbl>
          </c:trendline>
          <c:xVal>
            <c:numRef>
              <c:f>Sheet1!$A$2:$A$12</c:f>
              <c:numCache>
                <c:formatCode>General</c:formatCode>
                <c:ptCount val="11"/>
                <c:pt idx="0">
                  <c:v>2017</c:v>
                </c:pt>
                <c:pt idx="1">
                  <c:v>2015</c:v>
                </c:pt>
                <c:pt idx="2">
                  <c:v>2012</c:v>
                </c:pt>
                <c:pt idx="3">
                  <c:v>2011</c:v>
                </c:pt>
                <c:pt idx="4">
                  <c:v>2009</c:v>
                </c:pt>
                <c:pt idx="5">
                  <c:v>2008</c:v>
                </c:pt>
                <c:pt idx="6">
                  <c:v>2006</c:v>
                </c:pt>
                <c:pt idx="7">
                  <c:v>2004</c:v>
                </c:pt>
                <c:pt idx="8">
                  <c:v>2002</c:v>
                </c:pt>
                <c:pt idx="9">
                  <c:v>2000</c:v>
                </c:pt>
                <c:pt idx="10">
                  <c:v>1998</c:v>
                </c:pt>
              </c:numCache>
            </c:numRef>
          </c:xVal>
          <c:yVal>
            <c:numRef>
              <c:f>Sheet1!$B$2:$B$12</c:f>
              <c:numCache>
                <c:formatCode>General</c:formatCode>
                <c:ptCount val="11"/>
                <c:pt idx="0">
                  <c:v>651</c:v>
                </c:pt>
                <c:pt idx="1">
                  <c:v>789</c:v>
                </c:pt>
                <c:pt idx="2">
                  <c:v>675</c:v>
                </c:pt>
                <c:pt idx="3">
                  <c:v>649</c:v>
                </c:pt>
                <c:pt idx="4">
                  <c:v>831</c:v>
                </c:pt>
                <c:pt idx="5">
                  <c:v>657</c:v>
                </c:pt>
                <c:pt idx="6">
                  <c:v>624</c:v>
                </c:pt>
                <c:pt idx="7">
                  <c:v>564</c:v>
                </c:pt>
                <c:pt idx="8">
                  <c:v>361</c:v>
                </c:pt>
                <c:pt idx="9">
                  <c:v>381</c:v>
                </c:pt>
                <c:pt idx="10">
                  <c:v>390</c:v>
                </c:pt>
              </c:numCache>
            </c:numRef>
          </c:yVal>
          <c:smooth val="1"/>
          <c:extLst>
            <c:ext xmlns:c16="http://schemas.microsoft.com/office/drawing/2014/chart" uri="{C3380CC4-5D6E-409C-BE32-E72D297353CC}">
              <c16:uniqueId val="{00000006-DBCF-4D96-B35C-BFAC9B46B70E}"/>
            </c:ext>
          </c:extLst>
        </c:ser>
        <c:dLbls>
          <c:showLegendKey val="0"/>
          <c:showVal val="0"/>
          <c:showCatName val="0"/>
          <c:showSerName val="0"/>
          <c:showPercent val="0"/>
          <c:showBubbleSize val="0"/>
        </c:dLbls>
        <c:axId val="1563438543"/>
        <c:axId val="1361723807"/>
      </c:scatterChart>
      <c:valAx>
        <c:axId val="15634385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1723807"/>
        <c:crosses val="autoZero"/>
        <c:crossBetween val="midCat"/>
      </c:valAx>
      <c:valAx>
        <c:axId val="1361723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38543"/>
        <c:crosses val="autoZero"/>
        <c:crossBetween val="midCat"/>
      </c:valAx>
    </c:plotArea>
    <c:plotVisOnly val="1"/>
    <c:dispBlanksAs val="gap"/>
    <c:showDLblsOverMax val="0"/>
    <c:extLst/>
  </c:chart>
  <c:spPr>
    <a:solidFill>
      <a:schemeClr val="bg1"/>
    </a:solidFill>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Winning Mileage</a:t>
            </a:r>
            <a:r>
              <a:rPr lang="en-US" baseline="0"/>
              <a:t> vs Year</a:t>
            </a:r>
            <a:endParaRPr lang="en-US"/>
          </a:p>
        </c:rich>
      </c:tx>
      <c:overlay val="0"/>
      <c:spPr>
        <a:noFill/>
        <a:ln>
          <a:noFill/>
        </a:ln>
        <a:effectLst/>
      </c:spPr>
    </c:title>
    <c:autoTitleDeleted val="0"/>
    <c:plotArea>
      <c:layout/>
      <c:scatterChart>
        <c:scatterStyle val="smoothMarker"/>
        <c:varyColors val="0"/>
        <c:ser>
          <c:idx val="0"/>
          <c:order val="0"/>
          <c:trendline>
            <c:trendlineType val="linear"/>
            <c:dispRSqr val="0"/>
            <c:dispEq val="1"/>
            <c:trendlineLbl>
              <c:layout>
                <c:manualLayout>
                  <c:x val="-0.1254584674891347"/>
                  <c:y val="0.14732752155980502"/>
                </c:manualLayout>
              </c:layout>
              <c:numFmt formatCode="General" sourceLinked="0"/>
              <c:txPr>
                <a:bodyPr/>
                <a:lstStyle/>
                <a:p>
                  <a:pPr>
                    <a:defRPr sz="2400"/>
                  </a:pPr>
                  <a:endParaRPr lang="en-US"/>
                </a:p>
              </c:txPr>
            </c:trendlineLbl>
          </c:trendline>
          <c:xVal>
            <c:numRef>
              <c:f>Sheet1!$A$2:$A$8</c:f>
              <c:numCache>
                <c:formatCode>General</c:formatCode>
                <c:ptCount val="7"/>
                <c:pt idx="0">
                  <c:v>2017</c:v>
                </c:pt>
                <c:pt idx="1">
                  <c:v>2015</c:v>
                </c:pt>
                <c:pt idx="2">
                  <c:v>2012</c:v>
                </c:pt>
                <c:pt idx="3">
                  <c:v>2011</c:v>
                </c:pt>
                <c:pt idx="4">
                  <c:v>2009</c:v>
                </c:pt>
                <c:pt idx="5">
                  <c:v>2008</c:v>
                </c:pt>
                <c:pt idx="6">
                  <c:v>2006</c:v>
                </c:pt>
              </c:numCache>
            </c:numRef>
          </c:xVal>
          <c:yVal>
            <c:numRef>
              <c:f>Sheet1!$B$2:$B$8</c:f>
              <c:numCache>
                <c:formatCode>General</c:formatCode>
                <c:ptCount val="7"/>
                <c:pt idx="0">
                  <c:v>651</c:v>
                </c:pt>
                <c:pt idx="1">
                  <c:v>789</c:v>
                </c:pt>
                <c:pt idx="2">
                  <c:v>675</c:v>
                </c:pt>
                <c:pt idx="3">
                  <c:v>649</c:v>
                </c:pt>
                <c:pt idx="4">
                  <c:v>831</c:v>
                </c:pt>
                <c:pt idx="5">
                  <c:v>657</c:v>
                </c:pt>
                <c:pt idx="6">
                  <c:v>624</c:v>
                </c:pt>
              </c:numCache>
            </c:numRef>
          </c:yVal>
          <c:smooth val="1"/>
          <c:extLst>
            <c:ext xmlns:c16="http://schemas.microsoft.com/office/drawing/2014/chart" uri="{C3380CC4-5D6E-409C-BE32-E72D297353CC}">
              <c16:uniqueId val="{00000001-3C13-4EE2-A0E9-F8ABBC918772}"/>
            </c:ext>
          </c:extLst>
        </c:ser>
        <c:dLbls>
          <c:showLegendKey val="0"/>
          <c:showVal val="0"/>
          <c:showCatName val="0"/>
          <c:showSerName val="0"/>
          <c:showPercent val="0"/>
          <c:showBubbleSize val="0"/>
        </c:dLbls>
        <c:axId val="1563438543"/>
        <c:axId val="1361723807"/>
      </c:scatterChart>
      <c:valAx>
        <c:axId val="15634385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61723807"/>
        <c:crosses val="autoZero"/>
        <c:crossBetween val="midCat"/>
      </c:valAx>
      <c:valAx>
        <c:axId val="1361723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3438543"/>
        <c:crosses val="autoZero"/>
        <c:crossBetween val="midCat"/>
      </c:valAx>
    </c:plotArea>
    <c:plotVisOnly val="1"/>
    <c:dispBlanksAs val="gap"/>
    <c:showDLblsOverMax val="0"/>
    <c:extLst/>
  </c:chart>
  <c:spPr>
    <a:solidFill>
      <a:schemeClr val="bg1"/>
    </a:solidFill>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64857-5513-4D4C-935A-4CA5027112DE}" type="datetimeFigureOut">
              <a:rPr lang="en-US" smtClean="0"/>
              <a:t>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CDB33-F28D-498D-9CE7-C97CECF2D3D3}" type="slidenum">
              <a:rPr lang="en-US" smtClean="0"/>
              <a:t>‹#›</a:t>
            </a:fld>
            <a:endParaRPr lang="en-US"/>
          </a:p>
        </p:txBody>
      </p:sp>
    </p:spTree>
    <p:extLst>
      <p:ext uri="{BB962C8B-B14F-4D97-AF65-F5344CB8AC3E}">
        <p14:creationId xmlns:p14="http://schemas.microsoft.com/office/powerpoint/2010/main" val="339757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1</a:t>
            </a:fld>
            <a:endParaRPr lang="en-US"/>
          </a:p>
        </p:txBody>
      </p:sp>
    </p:spTree>
    <p:extLst>
      <p:ext uri="{BB962C8B-B14F-4D97-AF65-F5344CB8AC3E}">
        <p14:creationId xmlns:p14="http://schemas.microsoft.com/office/powerpoint/2010/main" val="19988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most important information</a:t>
            </a:r>
            <a:r>
              <a:rPr lang="en-US" baseline="0" dirty="0"/>
              <a:t> about any sensor.  The easiest way to understand precision and accuracy is to think of a target.  If you take 10 shots at a target, precision is how close together your shots are, accuracy is how close to the center the shots are.  The two qualities are independent.</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17</a:t>
            </a:fld>
            <a:endParaRPr lang="en-US"/>
          </a:p>
        </p:txBody>
      </p:sp>
    </p:spTree>
    <p:extLst>
      <p:ext uri="{BB962C8B-B14F-4D97-AF65-F5344CB8AC3E}">
        <p14:creationId xmlns:p14="http://schemas.microsoft.com/office/powerpoint/2010/main" val="3896664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18</a:t>
            </a:fld>
            <a:endParaRPr lang="en-US"/>
          </a:p>
        </p:txBody>
      </p:sp>
    </p:spTree>
    <p:extLst>
      <p:ext uri="{BB962C8B-B14F-4D97-AF65-F5344CB8AC3E}">
        <p14:creationId xmlns:p14="http://schemas.microsoft.com/office/powerpoint/2010/main" val="1011117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you have decided what information you are interested in collecting, and how you are going to measure that information, you need a</a:t>
            </a:r>
            <a:r>
              <a:rPr lang="en-US" baseline="0" dirty="0"/>
              <a:t> system to collect the sensor readings.</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20</a:t>
            </a:fld>
            <a:endParaRPr lang="en-US"/>
          </a:p>
        </p:txBody>
      </p:sp>
    </p:spTree>
    <p:extLst>
      <p:ext uri="{BB962C8B-B14F-4D97-AF65-F5344CB8AC3E}">
        <p14:creationId xmlns:p14="http://schemas.microsoft.com/office/powerpoint/2010/main" val="82197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you get to the data.  This is an example of raw data.</a:t>
            </a:r>
            <a:r>
              <a:rPr lang="en-US" baseline="0" dirty="0"/>
              <a:t>  This is a portion of the output from the data acquisition system the staff used to judge the 2016 race.  The sensor was a </a:t>
            </a:r>
            <a:r>
              <a:rPr lang="en-US" baseline="0" dirty="0" err="1"/>
              <a:t>gps</a:t>
            </a:r>
            <a:r>
              <a:rPr lang="en-US" baseline="0" dirty="0"/>
              <a:t> module running on the android operating system on a generic tablet.  Everything is now perfectly clear right.  We can see this is Walnuts race, Cristian </a:t>
            </a:r>
            <a:r>
              <a:rPr lang="en-US" baseline="0" dirty="0" err="1"/>
              <a:t>Almendariz</a:t>
            </a:r>
            <a:r>
              <a:rPr lang="en-US" baseline="0" dirty="0"/>
              <a:t> was the judge we have some times and some GPS positions in there.  There is lots of good information in this snippet of information, but because it is not processed we are not able to access the information.</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23</a:t>
            </a:fld>
            <a:endParaRPr lang="en-US"/>
          </a:p>
        </p:txBody>
      </p:sp>
    </p:spTree>
    <p:extLst>
      <p:ext uri="{BB962C8B-B14F-4D97-AF65-F5344CB8AC3E}">
        <p14:creationId xmlns:p14="http://schemas.microsoft.com/office/powerpoint/2010/main" val="1858088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Better</a:t>
            </a:r>
          </a:p>
        </p:txBody>
      </p:sp>
      <p:sp>
        <p:nvSpPr>
          <p:cNvPr id="4" name="Slide Number Placeholder 3"/>
          <p:cNvSpPr>
            <a:spLocks noGrp="1"/>
          </p:cNvSpPr>
          <p:nvPr>
            <p:ph type="sldNum" sz="quarter" idx="10"/>
          </p:nvPr>
        </p:nvSpPr>
        <p:spPr/>
        <p:txBody>
          <a:bodyPr/>
          <a:lstStyle/>
          <a:p>
            <a:fld id="{975CDB33-F28D-498D-9CE7-C97CECF2D3D3}" type="slidenum">
              <a:rPr lang="en-US" smtClean="0"/>
              <a:t>24</a:t>
            </a:fld>
            <a:endParaRPr lang="en-US"/>
          </a:p>
        </p:txBody>
      </p:sp>
    </p:spTree>
    <p:extLst>
      <p:ext uri="{BB962C8B-B14F-4D97-AF65-F5344CB8AC3E}">
        <p14:creationId xmlns:p14="http://schemas.microsoft.com/office/powerpoint/2010/main" val="1654362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you get to the data.  This is an example of raw data.</a:t>
            </a:r>
            <a:r>
              <a:rPr lang="en-US" baseline="0" dirty="0"/>
              <a:t>  This is a portion of the output from the data acquisition system the staff used to judge the 2016 race.  The sensor was a </a:t>
            </a:r>
            <a:r>
              <a:rPr lang="en-US" baseline="0" dirty="0" err="1"/>
              <a:t>gps</a:t>
            </a:r>
            <a:r>
              <a:rPr lang="en-US" baseline="0" dirty="0"/>
              <a:t> module running on the android operating system on a generic tablet.  Everything is now perfectly clear right.  We can see this is Walnuts race, Cristian </a:t>
            </a:r>
            <a:r>
              <a:rPr lang="en-US" baseline="0" dirty="0" err="1"/>
              <a:t>Almendariz</a:t>
            </a:r>
            <a:r>
              <a:rPr lang="en-US" baseline="0" dirty="0"/>
              <a:t> was the judge we have some times and some GPS positions in there.  There is lots of good information in this snippet of information, but because it is not processed we are not able to access the information.</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25</a:t>
            </a:fld>
            <a:endParaRPr lang="en-US"/>
          </a:p>
        </p:txBody>
      </p:sp>
    </p:spTree>
    <p:extLst>
      <p:ext uri="{BB962C8B-B14F-4D97-AF65-F5344CB8AC3E}">
        <p14:creationId xmlns:p14="http://schemas.microsoft.com/office/powerpoint/2010/main" val="10164901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Text is nice.  However, most people do not process large volumes of text quickly and accurately.  Visualizations</a:t>
            </a:r>
            <a:r>
              <a:rPr lang="en-US" baseline="0" dirty="0"/>
              <a:t> are a simple way to present large amounts of information quickly and concisely.  For example, with the speedometer I can look at that an instantly know the cars speed.  I don’t have to scan a list of information and find the most recent information and separate the speed from all the other information.  Charts allow you to instantly see history, and spot trends.  Stop lights can instantly call attention to important information.</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26</a:t>
            </a:fld>
            <a:endParaRPr lang="en-US"/>
          </a:p>
        </p:txBody>
      </p:sp>
    </p:spTree>
    <p:extLst>
      <p:ext uri="{BB962C8B-B14F-4D97-AF65-F5344CB8AC3E}">
        <p14:creationId xmlns:p14="http://schemas.microsoft.com/office/powerpoint/2010/main" val="323374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point of the entire exercise is to present information.</a:t>
            </a:r>
          </a:p>
          <a:p>
            <a:r>
              <a:rPr lang="en-US" dirty="0"/>
              <a:t>Images from a Nissan Leaf’s dash. </a:t>
            </a:r>
          </a:p>
          <a:p>
            <a:r>
              <a:rPr lang="en-US" dirty="0"/>
              <a:t>This can be done in the car or on a computer display.</a:t>
            </a:r>
          </a:p>
          <a:p>
            <a:endParaRPr lang="en-US" dirty="0"/>
          </a:p>
          <a:p>
            <a:r>
              <a:rPr lang="en-US" dirty="0"/>
              <a:t>It is a convenient</a:t>
            </a:r>
            <a:r>
              <a:rPr lang="en-US" baseline="0" dirty="0"/>
              <a:t> way to display a large amount of information</a:t>
            </a:r>
            <a:r>
              <a:rPr lang="en-US" dirty="0"/>
              <a:t> </a:t>
            </a:r>
          </a:p>
          <a:p>
            <a:endParaRPr lang="en-US" dirty="0"/>
          </a:p>
          <a:p>
            <a:r>
              <a:rPr lang="en-US" dirty="0"/>
              <a:t>In</a:t>
            </a:r>
            <a:r>
              <a:rPr lang="en-US" baseline="0" dirty="0"/>
              <a:t> the picture on the left you can see displays of the battery.  You can also see the mileage remain,  this requires processing a information previously recorded.  You can make it as simple or as complex as you want.</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27</a:t>
            </a:fld>
            <a:endParaRPr lang="en-US"/>
          </a:p>
        </p:txBody>
      </p:sp>
    </p:spTree>
    <p:extLst>
      <p:ext uri="{BB962C8B-B14F-4D97-AF65-F5344CB8AC3E}">
        <p14:creationId xmlns:p14="http://schemas.microsoft.com/office/powerpoint/2010/main" val="1332968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28</a:t>
            </a:fld>
            <a:endParaRPr lang="en-US"/>
          </a:p>
        </p:txBody>
      </p:sp>
    </p:spTree>
    <p:extLst>
      <p:ext uri="{BB962C8B-B14F-4D97-AF65-F5344CB8AC3E}">
        <p14:creationId xmlns:p14="http://schemas.microsoft.com/office/powerpoint/2010/main" val="992154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Array  Current – tells you how much current</a:t>
            </a:r>
            <a:r>
              <a:rPr lang="en-US" baseline="0" dirty="0"/>
              <a:t> is coming in, allow to choose best angle when charging.  If you see power dropping off and the atmosphere has not change it might be time to move the array.</a:t>
            </a:r>
          </a:p>
          <a:p>
            <a:endParaRPr lang="en-US" baseline="0" dirty="0"/>
          </a:p>
          <a:p>
            <a:r>
              <a:rPr lang="en-US" baseline="0" dirty="0"/>
              <a:t>Motor Current – How much power is being passed to the motor.  It is the variable that you can change for how long the battery pack will last.</a:t>
            </a:r>
          </a:p>
          <a:p>
            <a:endParaRPr lang="en-US" baseline="0" dirty="0"/>
          </a:p>
          <a:p>
            <a:r>
              <a:rPr lang="en-US" baseline="0" dirty="0"/>
              <a:t>Battery Current – is equal to the Array Current – Motor Current.  Having a separate reading is a good cross check to ensure all sensors are working properly and there is not a fault.</a:t>
            </a:r>
          </a:p>
          <a:p>
            <a:endParaRPr lang="en-US" baseline="0" dirty="0"/>
          </a:p>
          <a:p>
            <a:r>
              <a:rPr lang="en-US" baseline="0" dirty="0"/>
              <a:t>Aux Battery Current – current measuring the current used is the most accurate way to determine the power remaining in the battery.  It is much more accurate then voltage.  By knowing how much power is left in the battery you can make appropriate decisions about when to change the aux battery.  If the battery can run longer then the driver it is to large.  If it requires frequent changes it is to small.</a:t>
            </a:r>
          </a:p>
          <a:p>
            <a:endParaRPr lang="en-US" baseline="0" dirty="0"/>
          </a:p>
          <a:p>
            <a:r>
              <a:rPr lang="en-US" baseline="0" dirty="0"/>
              <a:t>Array voltage – combined with array current tells array health</a:t>
            </a:r>
          </a:p>
          <a:p>
            <a:endParaRPr lang="en-US" baseline="0" dirty="0"/>
          </a:p>
          <a:p>
            <a:r>
              <a:rPr lang="en-US" baseline="0" dirty="0"/>
              <a:t>Battery voltage – Safety</a:t>
            </a:r>
          </a:p>
          <a:p>
            <a:endParaRPr lang="en-US" baseline="0" dirty="0"/>
          </a:p>
          <a:p>
            <a:r>
              <a:rPr lang="en-US" baseline="0" dirty="0"/>
              <a:t>Throttle/break position – How you drive a solar car is incredibly important.  By measuring the throttle and break position and comparing it to current is a good method to train drivers.  It provides feedback to the team on how good a driver is.</a:t>
            </a:r>
          </a:p>
          <a:p>
            <a:endParaRPr lang="en-US" baseline="0" dirty="0"/>
          </a:p>
          <a:p>
            <a:r>
              <a:rPr lang="en-US" baseline="0" dirty="0"/>
              <a:t>Speed – Mostly informational.  However, it is important for maintaining speed limits especially on pit road.  It also can be a factor in strategy if you know you have a certain amount of time to get a given distance.</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29</a:t>
            </a:fld>
            <a:endParaRPr lang="en-US"/>
          </a:p>
        </p:txBody>
      </p:sp>
    </p:spTree>
    <p:extLst>
      <p:ext uri="{BB962C8B-B14F-4D97-AF65-F5344CB8AC3E}">
        <p14:creationId xmlns:p14="http://schemas.microsoft.com/office/powerpoint/2010/main" val="257219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Each</a:t>
            </a:r>
            <a:r>
              <a:rPr lang="en-US" baseline="0" dirty="0"/>
              <a:t> input to the decision making was based on observations that were collected and processed.  It is instinctive to know where the ball is in the field, but we need a sensor, our eyes and we need a scale, the grid lines, and a range the field for it to make sense.  To know the critical statistics someone had to observe and record repeated events.  They then had to analyze the events to come up with a measure that was useful in making a decision.   It is entirely valid to state the field goal liker had kicked 200 field goals.  That might lead to an understanding of his proficiency.  It is more useful to note that he has kick 20 form 30 yards and 17 have been successful.  </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5</a:t>
            </a:fld>
            <a:endParaRPr lang="en-US"/>
          </a:p>
        </p:txBody>
      </p:sp>
    </p:spTree>
    <p:extLst>
      <p:ext uri="{BB962C8B-B14F-4D97-AF65-F5344CB8AC3E}">
        <p14:creationId xmlns:p14="http://schemas.microsoft.com/office/powerpoint/2010/main" val="1650057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Current</a:t>
            </a:r>
            <a:r>
              <a:rPr lang="en-US" baseline="0" dirty="0"/>
              <a:t> - Hall effect sensors are more complicated, cost more, and are potentially less accurate then shunts.  However shunts are a resister.  I want to avoid adding unnecessary resisters.  The shunt also requires adding additional connections.  The hall effect sensors simply slip over the cable.  </a:t>
            </a:r>
          </a:p>
          <a:p>
            <a:endParaRPr lang="en-US" baseline="0" dirty="0"/>
          </a:p>
          <a:p>
            <a:r>
              <a:rPr lang="en-US" baseline="0" dirty="0"/>
              <a:t>Voltage -  There are plenty of off the shelf voltage sensors available.  Many D/A system can monitor voltage directly.  I prefer to build my own voltage dividers to ensure the range is where I want it.  I also can choose a better quality analog to digital converter.  Exposing the D/A system to high voltages is an easy way to damage it.  By having my own boards I can add an extra layer of protection.  They are also cheap and easy to build.  Downside is they do have to be built and calibrated.</a:t>
            </a:r>
          </a:p>
          <a:p>
            <a:endParaRPr lang="en-US" baseline="0" dirty="0"/>
          </a:p>
          <a:p>
            <a:r>
              <a:rPr lang="en-US" baseline="0" dirty="0"/>
              <a:t>Pedal position – potentiometers.  Cheap and easy.  An extreme level of precision is not required.</a:t>
            </a:r>
          </a:p>
          <a:p>
            <a:endParaRPr lang="en-US" baseline="0" dirty="0"/>
          </a:p>
          <a:p>
            <a:r>
              <a:rPr lang="en-US" baseline="0" dirty="0"/>
              <a:t>Speed.  GPS requires an additional sensor and processor.   The system may or ay not produce speed directly.  If it doesn’t you may have to calculate speed.  I have had poor luck with magnetic sensors, </a:t>
            </a:r>
            <a:r>
              <a:rPr lang="en-US" baseline="0" dirty="0" err="1"/>
              <a:t>ie</a:t>
            </a:r>
            <a:r>
              <a:rPr lang="en-US" baseline="0" dirty="0"/>
              <a:t> bike speedometers.  Optical systems could be much more precise, but are subject to issues with cleanliness.  A sensor must be mounted on the wheel or hub and alignment is important.</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30</a:t>
            </a:fld>
            <a:endParaRPr lang="en-US"/>
          </a:p>
        </p:txBody>
      </p:sp>
    </p:spTree>
    <p:extLst>
      <p:ext uri="{BB962C8B-B14F-4D97-AF65-F5344CB8AC3E}">
        <p14:creationId xmlns:p14="http://schemas.microsoft.com/office/powerpoint/2010/main" val="150453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I did some very simple analysis using excel.  The normal statistics that you might look at are easy to pull out using formulas, but they don’t </a:t>
            </a:r>
            <a:r>
              <a:rPr lang="en-US" baseline="0" dirty="0" err="1"/>
              <a:t>necisarily</a:t>
            </a:r>
            <a:r>
              <a:rPr lang="en-US" baseline="0" dirty="0"/>
              <a:t> tell you much.  Human as very good at picking patterns out of visual data.  When we plot a graph it is very clear that the trend is towards ever increasing lap counts.  That makes sense </a:t>
            </a:r>
            <a:r>
              <a:rPr lang="en-US" baseline="0" dirty="0" err="1"/>
              <a:t>intuatuviely</a:t>
            </a:r>
            <a:endParaRPr lang="en-US" baseline="0" dirty="0"/>
          </a:p>
          <a:p>
            <a:endParaRPr lang="en-US" baseline="0" dirty="0"/>
          </a:p>
          <a:p>
            <a:endParaRPr lang="en-US" baseline="0" dirty="0"/>
          </a:p>
          <a:p>
            <a:r>
              <a:rPr lang="en-US" baseline="0" dirty="0"/>
              <a:t>However the conclusions are relatively good.  You can take this information and make other decisions.  We would expect that the winning car will run 27 mph every minute of the available race days.  Can your car do that?  What do you need to make that happen?  More battery storage, more array power, more efficient design.  </a:t>
            </a:r>
          </a:p>
          <a:p>
            <a:endParaRPr lang="en-US" baseline="0" dirty="0"/>
          </a:p>
          <a:p>
            <a:r>
              <a:rPr lang="en-US" baseline="0" dirty="0"/>
              <a:t>You can also use similar analysis to look for big jumps in teams performance.  You could look at what changes they made that corresponded to that jump in performance.  </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9</a:t>
            </a:fld>
            <a:endParaRPr lang="en-US"/>
          </a:p>
        </p:txBody>
      </p:sp>
    </p:spTree>
    <p:extLst>
      <p:ext uri="{BB962C8B-B14F-4D97-AF65-F5344CB8AC3E}">
        <p14:creationId xmlns:p14="http://schemas.microsoft.com/office/powerpoint/2010/main" val="1588247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I did some very simple analysis using excel.  The normal statistics that you might look at are easy to pull out using formulas, but they don’t </a:t>
            </a:r>
            <a:r>
              <a:rPr lang="en-US" baseline="0" dirty="0" err="1"/>
              <a:t>necisarily</a:t>
            </a:r>
            <a:r>
              <a:rPr lang="en-US" baseline="0" dirty="0"/>
              <a:t> tell you much.  Human as very good at picking patterns out of visual data.  When we plot a graph it is very clear that the trend is towards ever increasing lap counts.  That makes sense </a:t>
            </a:r>
            <a:r>
              <a:rPr lang="en-US" baseline="0" dirty="0" err="1"/>
              <a:t>intuatuviely</a:t>
            </a:r>
            <a:endParaRPr lang="en-US" baseline="0" dirty="0"/>
          </a:p>
          <a:p>
            <a:endParaRPr lang="en-US" baseline="0" dirty="0"/>
          </a:p>
          <a:p>
            <a:endParaRPr lang="en-US" baseline="0" dirty="0"/>
          </a:p>
          <a:p>
            <a:r>
              <a:rPr lang="en-US" baseline="0" dirty="0"/>
              <a:t>However the conclusions are relatively good.  You can take this information and make other decisions.  We would expect that the winning car will run 27 mph every minute of the available race days.  Can your car do that?  What do you need to make that happen?  More battery storage, more array power, more efficient design.  </a:t>
            </a:r>
          </a:p>
          <a:p>
            <a:endParaRPr lang="en-US" baseline="0" dirty="0"/>
          </a:p>
          <a:p>
            <a:r>
              <a:rPr lang="en-US" baseline="0" dirty="0"/>
              <a:t>You can also use similar analysis to look for big jumps in teams performance.  You could look at what changes they made that corresponded to that jump in performance.  </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10</a:t>
            </a:fld>
            <a:endParaRPr lang="en-US"/>
          </a:p>
        </p:txBody>
      </p:sp>
    </p:spTree>
    <p:extLst>
      <p:ext uri="{BB962C8B-B14F-4D97-AF65-F5344CB8AC3E}">
        <p14:creationId xmlns:p14="http://schemas.microsoft.com/office/powerpoint/2010/main" val="2366978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12</a:t>
            </a:fld>
            <a:endParaRPr lang="en-US"/>
          </a:p>
        </p:txBody>
      </p:sp>
    </p:spTree>
    <p:extLst>
      <p:ext uri="{BB962C8B-B14F-4D97-AF65-F5344CB8AC3E}">
        <p14:creationId xmlns:p14="http://schemas.microsoft.com/office/powerpoint/2010/main" val="52403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a:t>
            </a:r>
            <a:r>
              <a:rPr lang="en-US" baseline="0" dirty="0"/>
              <a:t> first step in any information system is figuring out what information you are interested in.</a:t>
            </a:r>
          </a:p>
          <a:p>
            <a:r>
              <a:rPr lang="en-US" baseline="0" dirty="0"/>
              <a:t>The is an almost infinite amount of information available.  You are only limited by your budget, your computing power, and your ability to process the information.  It is possible to have to little or to much information.</a:t>
            </a:r>
          </a:p>
          <a:p>
            <a:r>
              <a:rPr lang="en-US" baseline="0" dirty="0"/>
              <a:t>This is a list I came up with in about 5 minutes of the things that I would be interested in.  I’ll talk about a few of them:</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13</a:t>
            </a:fld>
            <a:endParaRPr lang="en-US"/>
          </a:p>
        </p:txBody>
      </p:sp>
    </p:spTree>
    <p:extLst>
      <p:ext uri="{BB962C8B-B14F-4D97-AF65-F5344CB8AC3E}">
        <p14:creationId xmlns:p14="http://schemas.microsoft.com/office/powerpoint/2010/main" val="124617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you decide what information you are interested in, you will need to determine how you are going to</a:t>
            </a:r>
            <a:r>
              <a:rPr lang="en-US" baseline="0" dirty="0"/>
              <a:t> acquire</a:t>
            </a:r>
            <a:r>
              <a:rPr lang="en-US" dirty="0"/>
              <a:t> that</a:t>
            </a:r>
            <a:r>
              <a:rPr lang="en-US" baseline="0" dirty="0"/>
              <a:t> information.  Some of the information, for example the forecast, cloud cover, or sun rise might be looked up online or retrieved from a database.  However many pieces interesting of information are going to require measuring some physical property.  An example of a physical property might be weight, current, or voltage.  You are going to measure that property with a sensor.  There are an almost infinite number and types of sensors.  Every sensor has has advantages and draw backs.  It is important to understand the limitation and characteristics of the sensors being used.</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14</a:t>
            </a:fld>
            <a:endParaRPr lang="en-US"/>
          </a:p>
        </p:txBody>
      </p:sp>
    </p:spTree>
    <p:extLst>
      <p:ext uri="{BB962C8B-B14F-4D97-AF65-F5344CB8AC3E}">
        <p14:creationId xmlns:p14="http://schemas.microsoft.com/office/powerpoint/2010/main" val="85418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When dealing with a sensor, any sensor, there are some terms that you need to be familiar with.  These terms help quantify how good and reliable both the sensor and the information you are getting from that sensor are.</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15</a:t>
            </a:fld>
            <a:endParaRPr lang="en-US"/>
          </a:p>
        </p:txBody>
      </p:sp>
    </p:spTree>
    <p:extLst>
      <p:ext uri="{BB962C8B-B14F-4D97-AF65-F5344CB8AC3E}">
        <p14:creationId xmlns:p14="http://schemas.microsoft.com/office/powerpoint/2010/main" val="844640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Range:</a:t>
            </a:r>
            <a:r>
              <a:rPr lang="en-US" baseline="0" dirty="0"/>
              <a:t>  Every sensor has a range.  It is the operating envelop of that sensor.  If you operate outside the range of the sensor you may damage the sensor or the data acquisition system.  You also have no idea if the information presented is accurate.</a:t>
            </a:r>
          </a:p>
          <a:p>
            <a:endParaRPr lang="en-US" baseline="0" dirty="0"/>
          </a:p>
          <a:p>
            <a:r>
              <a:rPr lang="en-US" baseline="0" dirty="0"/>
              <a:t>Sensitivity: a physical property of the sensor that limits how small of a change in the quantity monitored that can be detected.  As sensor with a sensitivity of 1 volt can not measure a change of .1 volts.  A 1 volt sensitivity may be fine if you are measuring a 10,000 volt dc power system, but is not good enough to monitor the health of the lithium ion battery where .1 volt can be the difference between fully charged and on fire.</a:t>
            </a:r>
          </a:p>
          <a:p>
            <a:endParaRPr lang="en-US" baseline="0" dirty="0"/>
          </a:p>
          <a:p>
            <a:r>
              <a:rPr lang="en-US" baseline="0" dirty="0"/>
              <a:t>Resolution: related to sensitivity and often used interchangeably.  The difference is resolution is not necessarily a physical property.  It is most accurately used when referring to the entire system that a supports a sensor.  It might be limited by the display, the power supply, or sampling frequency.  Most commonly it is used in a function of analog to digital converters that convert analog measurements to digital values.  An 8 bit system must divide a range into 256 equal size sections.  For example if your sensor has a 200 volt range.  You are limited to a resolution of .78125 volts.  If you upgrade to a 16 bit </a:t>
            </a:r>
            <a:r>
              <a:rPr lang="en-US" baseline="0" dirty="0" err="1"/>
              <a:t>adc</a:t>
            </a:r>
            <a:r>
              <a:rPr lang="en-US" baseline="0" dirty="0"/>
              <a:t> the same system now has a .00305 volt resolution</a:t>
            </a:r>
            <a:endParaRPr lang="en-US" dirty="0"/>
          </a:p>
        </p:txBody>
      </p:sp>
      <p:sp>
        <p:nvSpPr>
          <p:cNvPr id="4" name="Slide Number Placeholder 3"/>
          <p:cNvSpPr>
            <a:spLocks noGrp="1"/>
          </p:cNvSpPr>
          <p:nvPr>
            <p:ph type="sldNum" sz="quarter" idx="10"/>
          </p:nvPr>
        </p:nvSpPr>
        <p:spPr/>
        <p:txBody>
          <a:bodyPr/>
          <a:lstStyle/>
          <a:p>
            <a:fld id="{975CDB33-F28D-498D-9CE7-C97CECF2D3D3}" type="slidenum">
              <a:rPr lang="en-US" smtClean="0"/>
              <a:t>16</a:t>
            </a:fld>
            <a:endParaRPr lang="en-US"/>
          </a:p>
        </p:txBody>
      </p:sp>
    </p:spTree>
    <p:extLst>
      <p:ext uri="{BB962C8B-B14F-4D97-AF65-F5344CB8AC3E}">
        <p14:creationId xmlns:p14="http://schemas.microsoft.com/office/powerpoint/2010/main" val="325201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Title 28"/>
          <p:cNvSpPr>
            <a:spLocks noGrp="1"/>
          </p:cNvSpPr>
          <p:nvPr>
            <p:ph type="ctrTitle"/>
          </p:nvPr>
        </p:nvSpPr>
        <p:spPr>
          <a:xfrm>
            <a:off x="508000" y="4853412"/>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A5D6FF69-41B5-4DD8-8E96-B16528081F9B}" type="datetimeFigureOut">
              <a:rPr lang="en-US" smtClean="0"/>
              <a:t>1/8/2019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934603FF-67DD-40D5-B026-FCED2F387C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D6FF69-41B5-4DD8-8E96-B16528081F9B}"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03FF-67DD-40D5-B026-FCED2F387C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5D6FF69-41B5-4DD8-8E96-B16528081F9B}"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03FF-67DD-40D5-B026-FCED2F387C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A5D6FF69-41B5-4DD8-8E96-B16528081F9B}" type="datetimeFigureOut">
              <a:rPr lang="en-US" smtClean="0"/>
              <a:t>1/8/2019</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934603FF-67DD-40D5-B026-FCED2F387C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A5D6FF69-41B5-4DD8-8E96-B16528081F9B}" type="datetimeFigureOut">
              <a:rPr lang="en-US" smtClean="0"/>
              <a:t>1/8/2019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34603FF-67DD-40D5-B026-FCED2F387CC8}" type="slidenum">
              <a:rPr lang="en-US" smtClean="0"/>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A5D6FF69-41B5-4DD8-8E96-B16528081F9B}" type="datetimeFigureOut">
              <a:rPr lang="en-US" smtClean="0"/>
              <a:t>1/8/2019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34603FF-67DD-40D5-B026-FCED2F387C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A5D6FF69-41B5-4DD8-8E96-B16528081F9B}"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934603FF-67DD-40D5-B026-FCED2F387CC8}" type="slidenum">
              <a:rPr lang="en-US" smtClean="0"/>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A5D6FF69-41B5-4DD8-8E96-B16528081F9B}" type="datetimeFigureOut">
              <a:rPr lang="en-US" smtClean="0"/>
              <a:t>1/8/2019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603FF-67DD-40D5-B026-FCED2F387C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D6FF69-41B5-4DD8-8E96-B16528081F9B}" type="datetimeFigureOut">
              <a:rPr lang="en-US" smtClean="0"/>
              <a:t>1/8/2019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03FF-67DD-40D5-B026-FCED2F387C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A5D6FF69-41B5-4DD8-8E96-B16528081F9B}" type="datetimeFigureOut">
              <a:rPr lang="en-US" smtClean="0"/>
              <a:t>1/8/2019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603FF-67DD-40D5-B026-FCED2F387C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A5D6FF69-41B5-4DD8-8E96-B16528081F9B}"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34603FF-67DD-40D5-B026-FCED2F387CC8}" type="slidenum">
              <a:rPr lang="en-US" smtClean="0"/>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A5D6FF69-41B5-4DD8-8E96-B16528081F9B}" type="datetimeFigureOut">
              <a:rPr lang="en-US" smtClean="0"/>
              <a:t>1/8/2019</a:t>
            </a:fld>
            <a:endParaRPr lang="en-US"/>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34603FF-67DD-40D5-B026-FCED2F387CC8}" type="slidenum">
              <a:rPr lang="en-US" smtClean="0"/>
              <a:t>‹#›</a:t>
            </a:fld>
            <a:endParaRPr lang="en-US"/>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Information Systems</a:t>
            </a:r>
          </a:p>
        </p:txBody>
      </p:sp>
      <p:sp>
        <p:nvSpPr>
          <p:cNvPr id="3" name="Subtitle 2"/>
          <p:cNvSpPr>
            <a:spLocks noGrp="1"/>
          </p:cNvSpPr>
          <p:nvPr>
            <p:ph type="subTitle" idx="1"/>
          </p:nvPr>
        </p:nvSpPr>
        <p:spPr/>
        <p:txBody>
          <a:bodyPr/>
          <a:lstStyle/>
          <a:p>
            <a:r>
              <a:rPr lang="en-US" dirty="0"/>
              <a:t>Solar Car</a:t>
            </a:r>
          </a:p>
        </p:txBody>
      </p:sp>
    </p:spTree>
    <p:extLst>
      <p:ext uri="{BB962C8B-B14F-4D97-AF65-F5344CB8AC3E}">
        <p14:creationId xmlns:p14="http://schemas.microsoft.com/office/powerpoint/2010/main" val="357287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and Display</a:t>
            </a:r>
          </a:p>
        </p:txBody>
      </p:sp>
      <p:graphicFrame>
        <p:nvGraphicFramePr>
          <p:cNvPr id="12" name="Chart 11">
            <a:extLst>
              <a:ext uri="{FF2B5EF4-FFF2-40B4-BE49-F238E27FC236}">
                <a16:creationId xmlns:a16="http://schemas.microsoft.com/office/drawing/2014/main" id="{C74B653F-D6D6-4F7B-8FE4-CA963AD4AB24}"/>
              </a:ext>
            </a:extLst>
          </p:cNvPr>
          <p:cNvGraphicFramePr>
            <a:graphicFrameLocks/>
          </p:cNvGraphicFramePr>
          <p:nvPr>
            <p:extLst>
              <p:ext uri="{D42A27DB-BD31-4B8C-83A1-F6EECF244321}">
                <p14:modId xmlns:p14="http://schemas.microsoft.com/office/powerpoint/2010/main" val="3787147108"/>
              </p:ext>
            </p:extLst>
          </p:nvPr>
        </p:nvGraphicFramePr>
        <p:xfrm>
          <a:off x="2133600" y="1500408"/>
          <a:ext cx="6979024"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2C6F1D85-A1ED-402F-8F67-98DD286762B5}"/>
              </a:ext>
            </a:extLst>
          </p:cNvPr>
          <p:cNvSpPr txBox="1"/>
          <p:nvPr/>
        </p:nvSpPr>
        <p:spPr>
          <a:xfrm>
            <a:off x="3352800" y="5357592"/>
            <a:ext cx="6477000" cy="400110"/>
          </a:xfrm>
          <a:prstGeom prst="rect">
            <a:avLst/>
          </a:prstGeom>
          <a:noFill/>
        </p:spPr>
        <p:txBody>
          <a:bodyPr wrap="square" rtlCol="0">
            <a:spAutoFit/>
          </a:bodyPr>
          <a:lstStyle/>
          <a:p>
            <a:r>
              <a:rPr lang="en-US" sz="2000" dirty="0"/>
              <a:t>This predicts that 710 miles would be needed to win</a:t>
            </a:r>
          </a:p>
        </p:txBody>
      </p:sp>
      <p:sp>
        <p:nvSpPr>
          <p:cNvPr id="14" name="TextBox 13">
            <a:extLst>
              <a:ext uri="{FF2B5EF4-FFF2-40B4-BE49-F238E27FC236}">
                <a16:creationId xmlns:a16="http://schemas.microsoft.com/office/drawing/2014/main" id="{3C4B474F-331A-4582-8E39-0D4BF3BDA2DF}"/>
              </a:ext>
            </a:extLst>
          </p:cNvPr>
          <p:cNvSpPr txBox="1"/>
          <p:nvPr/>
        </p:nvSpPr>
        <p:spPr>
          <a:xfrm>
            <a:off x="2384612" y="5784835"/>
            <a:ext cx="6477000" cy="707886"/>
          </a:xfrm>
          <a:prstGeom prst="rect">
            <a:avLst/>
          </a:prstGeom>
          <a:noFill/>
        </p:spPr>
        <p:txBody>
          <a:bodyPr wrap="square" rtlCol="0">
            <a:spAutoFit/>
          </a:bodyPr>
          <a:lstStyle/>
          <a:p>
            <a:pPr algn="ctr"/>
            <a:r>
              <a:rPr lang="en-US" sz="2000" dirty="0"/>
              <a:t>Or </a:t>
            </a:r>
          </a:p>
          <a:p>
            <a:pPr algn="ctr"/>
            <a:r>
              <a:rPr lang="en-US" sz="2000" dirty="0"/>
              <a:t>A constant 22 mph</a:t>
            </a:r>
          </a:p>
        </p:txBody>
      </p:sp>
    </p:spTree>
    <p:extLst>
      <p:ext uri="{BB962C8B-B14F-4D97-AF65-F5344CB8AC3E}">
        <p14:creationId xmlns:p14="http://schemas.microsoft.com/office/powerpoint/2010/main" val="76636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yourself</a:t>
            </a:r>
          </a:p>
        </p:txBody>
      </p:sp>
      <p:sp>
        <p:nvSpPr>
          <p:cNvPr id="3" name="Content Placeholder 2"/>
          <p:cNvSpPr>
            <a:spLocks noGrp="1"/>
          </p:cNvSpPr>
          <p:nvPr>
            <p:ph idx="1"/>
          </p:nvPr>
        </p:nvSpPr>
        <p:spPr/>
        <p:txBody>
          <a:bodyPr>
            <a:normAutofit/>
          </a:bodyPr>
          <a:lstStyle/>
          <a:p>
            <a:r>
              <a:rPr lang="en-US" dirty="0"/>
              <a:t>By the nature of the challenge, a solar car has a limited amount of energy available.  </a:t>
            </a:r>
          </a:p>
          <a:p>
            <a:r>
              <a:rPr lang="en-US" dirty="0"/>
              <a:t>For most solar cars, energy usage is linearly proportional to speed at slow speeds.  As speed increases energy use goes up exponentially. </a:t>
            </a:r>
          </a:p>
          <a:p>
            <a:r>
              <a:rPr lang="en-US" dirty="0"/>
              <a:t>Two different drivers can drive the same car, on the same course and use dramatically different amounts of energy </a:t>
            </a:r>
          </a:p>
        </p:txBody>
      </p:sp>
    </p:spTree>
    <p:extLst>
      <p:ext uri="{BB962C8B-B14F-4D97-AF65-F5344CB8AC3E}">
        <p14:creationId xmlns:p14="http://schemas.microsoft.com/office/powerpoint/2010/main" val="121190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yourself</a:t>
            </a:r>
          </a:p>
        </p:txBody>
      </p:sp>
      <p:sp>
        <p:nvSpPr>
          <p:cNvPr id="3" name="Content Placeholder 2"/>
          <p:cNvSpPr>
            <a:spLocks noGrp="1"/>
          </p:cNvSpPr>
          <p:nvPr>
            <p:ph idx="1"/>
          </p:nvPr>
        </p:nvSpPr>
        <p:spPr/>
        <p:txBody>
          <a:bodyPr>
            <a:normAutofit fontScale="92500" lnSpcReduction="10000"/>
          </a:bodyPr>
          <a:lstStyle/>
          <a:p>
            <a:r>
              <a:rPr lang="en-US" dirty="0"/>
              <a:t>How do you know yourself?</a:t>
            </a:r>
          </a:p>
          <a:p>
            <a:pPr lvl="1"/>
            <a:r>
              <a:rPr lang="en-US" dirty="0"/>
              <a:t>DRIVE!!!!!!!</a:t>
            </a:r>
          </a:p>
          <a:p>
            <a:pPr lvl="1"/>
            <a:r>
              <a:rPr lang="en-US" dirty="0"/>
              <a:t>Telemetry</a:t>
            </a:r>
          </a:p>
          <a:p>
            <a:r>
              <a:rPr lang="en-US" dirty="0"/>
              <a:t>Telemetry is a system</a:t>
            </a:r>
          </a:p>
          <a:p>
            <a:pPr lvl="1"/>
            <a:r>
              <a:rPr lang="en-US" dirty="0"/>
              <a:t>Choose the data you are interested in</a:t>
            </a:r>
          </a:p>
          <a:p>
            <a:pPr lvl="1"/>
            <a:r>
              <a:rPr lang="en-US" dirty="0"/>
              <a:t>Identify sensors to record the data</a:t>
            </a:r>
          </a:p>
          <a:p>
            <a:pPr lvl="1"/>
            <a:r>
              <a:rPr lang="en-US" dirty="0"/>
              <a:t>Pick a system to record the data</a:t>
            </a:r>
          </a:p>
          <a:p>
            <a:pPr lvl="1"/>
            <a:r>
              <a:rPr lang="en-US" dirty="0"/>
              <a:t>Process the data</a:t>
            </a:r>
          </a:p>
          <a:p>
            <a:pPr lvl="1"/>
            <a:r>
              <a:rPr lang="en-US" dirty="0"/>
              <a:t>Display the data</a:t>
            </a:r>
          </a:p>
          <a:p>
            <a:pPr lvl="1"/>
            <a:r>
              <a:rPr lang="en-US" dirty="0"/>
              <a:t>Make good decisions</a:t>
            </a:r>
          </a:p>
        </p:txBody>
      </p:sp>
    </p:spTree>
    <p:extLst>
      <p:ext uri="{BB962C8B-B14F-4D97-AF65-F5344CB8AC3E}">
        <p14:creationId xmlns:p14="http://schemas.microsoft.com/office/powerpoint/2010/main" val="15026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Data</a:t>
            </a:r>
          </a:p>
        </p:txBody>
      </p:sp>
      <p:sp>
        <p:nvSpPr>
          <p:cNvPr id="3" name="Content Placeholder 2"/>
          <p:cNvSpPr>
            <a:spLocks noGrp="1"/>
          </p:cNvSpPr>
          <p:nvPr>
            <p:ph idx="1"/>
          </p:nvPr>
        </p:nvSpPr>
        <p:spPr>
          <a:xfrm>
            <a:off x="508000" y="1143000"/>
            <a:ext cx="11379200" cy="5715000"/>
          </a:xfrm>
        </p:spPr>
        <p:txBody>
          <a:bodyPr numCol="4">
            <a:normAutofit lnSpcReduction="10000"/>
          </a:bodyPr>
          <a:lstStyle/>
          <a:p>
            <a:r>
              <a:rPr lang="en-US" sz="1800" dirty="0"/>
              <a:t>Time</a:t>
            </a:r>
          </a:p>
          <a:p>
            <a:r>
              <a:rPr lang="en-US" sz="1800" dirty="0"/>
              <a:t>Temperature</a:t>
            </a:r>
          </a:p>
          <a:p>
            <a:r>
              <a:rPr lang="en-US" sz="1800" dirty="0"/>
              <a:t>Barometric Pressure</a:t>
            </a:r>
          </a:p>
          <a:p>
            <a:r>
              <a:rPr lang="en-US" sz="1800" dirty="0"/>
              <a:t>Humidity</a:t>
            </a:r>
          </a:p>
          <a:p>
            <a:r>
              <a:rPr lang="en-US" sz="1800" dirty="0"/>
              <a:t>Wind Speed</a:t>
            </a:r>
          </a:p>
          <a:p>
            <a:r>
              <a:rPr lang="en-US" sz="1800" dirty="0"/>
              <a:t>Solar Azimuth</a:t>
            </a:r>
          </a:p>
          <a:p>
            <a:r>
              <a:rPr lang="en-US" sz="1800" dirty="0"/>
              <a:t>Solar Elevation</a:t>
            </a:r>
          </a:p>
          <a:p>
            <a:r>
              <a:rPr lang="en-US" sz="1800" dirty="0"/>
              <a:t>Cloud Cover</a:t>
            </a:r>
          </a:p>
          <a:p>
            <a:r>
              <a:rPr lang="en-US" sz="1800" dirty="0"/>
              <a:t>Forecast</a:t>
            </a:r>
          </a:p>
          <a:p>
            <a:r>
              <a:rPr lang="en-US" sz="1800" dirty="0"/>
              <a:t>Location </a:t>
            </a:r>
          </a:p>
          <a:p>
            <a:r>
              <a:rPr lang="en-US" sz="1800" dirty="0"/>
              <a:t>Altitude</a:t>
            </a:r>
          </a:p>
          <a:p>
            <a:r>
              <a:rPr lang="en-US" sz="1800" dirty="0"/>
              <a:t>Speed</a:t>
            </a:r>
          </a:p>
          <a:p>
            <a:r>
              <a:rPr lang="en-US" sz="1800" dirty="0"/>
              <a:t>Acceleration</a:t>
            </a:r>
          </a:p>
          <a:p>
            <a:r>
              <a:rPr lang="en-US" sz="1800" dirty="0"/>
              <a:t>Battery Current</a:t>
            </a:r>
          </a:p>
          <a:p>
            <a:r>
              <a:rPr lang="en-US" sz="1800" dirty="0"/>
              <a:t>Motor Current</a:t>
            </a:r>
          </a:p>
          <a:p>
            <a:r>
              <a:rPr lang="en-US" sz="1800" dirty="0"/>
              <a:t>Array Current</a:t>
            </a:r>
          </a:p>
          <a:p>
            <a:r>
              <a:rPr lang="en-US" sz="1800" dirty="0"/>
              <a:t>Array Section Current</a:t>
            </a:r>
          </a:p>
          <a:p>
            <a:r>
              <a:rPr lang="en-US" sz="1800" dirty="0"/>
              <a:t>Battery Voltage</a:t>
            </a:r>
          </a:p>
          <a:p>
            <a:r>
              <a:rPr lang="en-US" sz="1800" dirty="0"/>
              <a:t>Cell Voltage</a:t>
            </a:r>
          </a:p>
          <a:p>
            <a:r>
              <a:rPr lang="en-US" sz="1800" dirty="0"/>
              <a:t>Array Voltage</a:t>
            </a:r>
          </a:p>
          <a:p>
            <a:r>
              <a:rPr lang="en-US" sz="1800" dirty="0"/>
              <a:t>Array Section Voltage</a:t>
            </a:r>
          </a:p>
          <a:p>
            <a:r>
              <a:rPr lang="en-US" sz="1800" dirty="0"/>
              <a:t>Cockpit Temperature</a:t>
            </a:r>
          </a:p>
          <a:p>
            <a:r>
              <a:rPr lang="en-US" sz="1800" dirty="0"/>
              <a:t>MPPT Temperature</a:t>
            </a:r>
          </a:p>
          <a:p>
            <a:r>
              <a:rPr lang="en-US" sz="1800" dirty="0"/>
              <a:t>MPPT Output Voltage</a:t>
            </a:r>
          </a:p>
          <a:p>
            <a:r>
              <a:rPr lang="en-US" sz="1800" dirty="0"/>
              <a:t>Battery Temperature</a:t>
            </a:r>
          </a:p>
          <a:p>
            <a:r>
              <a:rPr lang="en-US" sz="1800" dirty="0"/>
              <a:t>Motor Temperature</a:t>
            </a:r>
          </a:p>
          <a:p>
            <a:r>
              <a:rPr lang="en-US" sz="1800" dirty="0"/>
              <a:t>Controller Temperature</a:t>
            </a:r>
          </a:p>
          <a:p>
            <a:r>
              <a:rPr lang="en-US" sz="1800" dirty="0"/>
              <a:t>Tire Pressure</a:t>
            </a:r>
          </a:p>
          <a:p>
            <a:r>
              <a:rPr lang="en-US" sz="1800" dirty="0"/>
              <a:t>Tire Temperature</a:t>
            </a:r>
          </a:p>
          <a:p>
            <a:r>
              <a:rPr lang="en-US" sz="1800" dirty="0"/>
              <a:t>Brake Temperature</a:t>
            </a:r>
          </a:p>
          <a:p>
            <a:r>
              <a:rPr lang="en-US" sz="1800" dirty="0"/>
              <a:t>Shock Displacement</a:t>
            </a:r>
          </a:p>
          <a:p>
            <a:r>
              <a:rPr lang="en-US" sz="1800" dirty="0"/>
              <a:t>Shock Temperature</a:t>
            </a:r>
          </a:p>
          <a:p>
            <a:r>
              <a:rPr lang="en-US" sz="1800" dirty="0"/>
              <a:t>Throttle Position</a:t>
            </a:r>
          </a:p>
          <a:p>
            <a:r>
              <a:rPr lang="en-US" sz="1800" dirty="0"/>
              <a:t>Steering Angle</a:t>
            </a:r>
          </a:p>
          <a:p>
            <a:r>
              <a:rPr lang="en-US" sz="1800" dirty="0"/>
              <a:t>Regen Pedal Position</a:t>
            </a:r>
          </a:p>
          <a:p>
            <a:r>
              <a:rPr lang="en-US" sz="1800" dirty="0"/>
              <a:t>Brake Pedal Position</a:t>
            </a:r>
          </a:p>
          <a:p>
            <a:r>
              <a:rPr lang="en-US" sz="1800" dirty="0"/>
              <a:t>Turn signal Position</a:t>
            </a:r>
          </a:p>
          <a:p>
            <a:r>
              <a:rPr lang="en-US" sz="1800" dirty="0"/>
              <a:t>Emergency Cut Off Position</a:t>
            </a:r>
          </a:p>
          <a:p>
            <a:r>
              <a:rPr lang="en-US" sz="1800" dirty="0"/>
              <a:t>Drive Cut Off Position</a:t>
            </a:r>
          </a:p>
          <a:p>
            <a:r>
              <a:rPr lang="en-US" sz="1800" dirty="0"/>
              <a:t>Array Disconnect Position</a:t>
            </a:r>
          </a:p>
          <a:p>
            <a:r>
              <a:rPr lang="en-US" sz="1800" dirty="0"/>
              <a:t>Lap Time</a:t>
            </a:r>
          </a:p>
          <a:p>
            <a:r>
              <a:rPr lang="en-US" sz="1800" dirty="0"/>
              <a:t>Controller Data Stream</a:t>
            </a:r>
          </a:p>
          <a:p>
            <a:r>
              <a:rPr lang="en-US" sz="1800" dirty="0"/>
              <a:t>MPPT Error Code</a:t>
            </a:r>
          </a:p>
          <a:p>
            <a:r>
              <a:rPr lang="en-US" sz="1800" dirty="0"/>
              <a:t>Controller Error Code</a:t>
            </a:r>
          </a:p>
          <a:p>
            <a:r>
              <a:rPr lang="en-US" sz="1800" dirty="0"/>
              <a:t>Amp Hour Counter</a:t>
            </a:r>
          </a:p>
          <a:p>
            <a:r>
              <a:rPr lang="en-US" sz="1800" dirty="0"/>
              <a:t>Amp Hour Remaining</a:t>
            </a:r>
          </a:p>
          <a:p>
            <a:r>
              <a:rPr lang="en-US" sz="1800" dirty="0"/>
              <a:t>Amp Hours Used</a:t>
            </a:r>
          </a:p>
          <a:p>
            <a:r>
              <a:rPr lang="en-US" sz="1800" dirty="0"/>
              <a:t>Motor RPM</a:t>
            </a:r>
          </a:p>
          <a:p>
            <a:r>
              <a:rPr lang="en-US" sz="1800" dirty="0"/>
              <a:t>Bearing Temperature</a:t>
            </a:r>
          </a:p>
          <a:p>
            <a:r>
              <a:rPr lang="en-US" sz="1800" dirty="0"/>
              <a:t>Tilt</a:t>
            </a:r>
          </a:p>
          <a:p>
            <a:r>
              <a:rPr lang="en-US" sz="1800" dirty="0"/>
              <a:t>Inclination</a:t>
            </a:r>
          </a:p>
          <a:p>
            <a:r>
              <a:rPr lang="en-US" sz="1800" dirty="0"/>
              <a:t>Course</a:t>
            </a:r>
          </a:p>
          <a:p>
            <a:r>
              <a:rPr lang="en-US" sz="1800" dirty="0"/>
              <a:t>Course Inclination</a:t>
            </a:r>
          </a:p>
          <a:p>
            <a:r>
              <a:rPr lang="en-US" sz="1800" dirty="0"/>
              <a:t>Distance to turn</a:t>
            </a:r>
          </a:p>
          <a:p>
            <a:r>
              <a:rPr lang="en-US" sz="1800" dirty="0"/>
              <a:t>Time Remaining</a:t>
            </a:r>
          </a:p>
          <a:p>
            <a:r>
              <a:rPr lang="en-US" sz="1800" dirty="0"/>
              <a:t>Battery Cooling Fan</a:t>
            </a:r>
          </a:p>
          <a:p>
            <a:r>
              <a:rPr lang="en-US" sz="1800" dirty="0"/>
              <a:t>Driver Cooling Fan</a:t>
            </a:r>
          </a:p>
          <a:p>
            <a:r>
              <a:rPr lang="en-US" sz="1800" dirty="0"/>
              <a:t>Efficiency</a:t>
            </a:r>
          </a:p>
          <a:p>
            <a:r>
              <a:rPr lang="en-US" sz="1800" dirty="0"/>
              <a:t>Corner weight</a:t>
            </a:r>
          </a:p>
          <a:p>
            <a:r>
              <a:rPr lang="en-US" sz="1800" dirty="0"/>
              <a:t>Sun rise</a:t>
            </a:r>
          </a:p>
          <a:p>
            <a:r>
              <a:rPr lang="en-US" sz="1800" dirty="0"/>
              <a:t>Sun set</a:t>
            </a:r>
          </a:p>
          <a:p>
            <a:r>
              <a:rPr lang="en-US" sz="1800" dirty="0"/>
              <a:t>Driver weight</a:t>
            </a:r>
          </a:p>
          <a:p>
            <a:endParaRPr lang="en-US" sz="1800" dirty="0"/>
          </a:p>
          <a:p>
            <a:endParaRPr lang="en-US" sz="1800" dirty="0"/>
          </a:p>
          <a:p>
            <a:endParaRPr lang="en-US" sz="1800" dirty="0"/>
          </a:p>
          <a:p>
            <a:endParaRPr lang="en-US" sz="1800" dirty="0"/>
          </a:p>
          <a:p>
            <a:endParaRPr lang="en-US" sz="1800" dirty="0"/>
          </a:p>
          <a:p>
            <a:endParaRPr lang="en-US" sz="1800" dirty="0"/>
          </a:p>
        </p:txBody>
      </p:sp>
    </p:spTree>
    <p:extLst>
      <p:ext uri="{BB962C8B-B14F-4D97-AF65-F5344CB8AC3E}">
        <p14:creationId xmlns:p14="http://schemas.microsoft.com/office/powerpoint/2010/main" val="374641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77042" y="4334712"/>
            <a:ext cx="466667" cy="1857143"/>
          </a:xfrm>
          <a:prstGeom prst="rect">
            <a:avLst/>
          </a:prstGeom>
        </p:spPr>
      </p:pic>
      <p:pic>
        <p:nvPicPr>
          <p:cNvPr id="9" name="Picture 8"/>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13904" y="4038600"/>
            <a:ext cx="2457748" cy="2747526"/>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64680" y="1558572"/>
            <a:ext cx="3206972" cy="3276600"/>
          </a:xfrm>
          <a:prstGeom prst="rect">
            <a:avLst/>
          </a:prstGeom>
        </p:spPr>
      </p:pic>
      <p:pic>
        <p:nvPicPr>
          <p:cNvPr id="5" name="Picture 4"/>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14800" y="914400"/>
            <a:ext cx="3471114" cy="2282472"/>
          </a:xfrm>
          <a:prstGeom prst="rect">
            <a:avLst/>
          </a:prstGeom>
        </p:spPr>
      </p:pic>
      <p:sp>
        <p:nvSpPr>
          <p:cNvPr id="2" name="Title 1"/>
          <p:cNvSpPr>
            <a:spLocks noGrp="1"/>
          </p:cNvSpPr>
          <p:nvPr>
            <p:ph type="title"/>
          </p:nvPr>
        </p:nvSpPr>
        <p:spPr/>
        <p:txBody>
          <a:bodyPr/>
          <a:lstStyle/>
          <a:p>
            <a:r>
              <a:rPr lang="en-US" dirty="0"/>
              <a:t>Sensors</a:t>
            </a:r>
          </a:p>
        </p:txBody>
      </p:sp>
      <p:pic>
        <p:nvPicPr>
          <p:cNvPr id="4" name="Picture 3"/>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62200" y="1447800"/>
            <a:ext cx="2705100" cy="2705100"/>
          </a:xfrm>
          <a:prstGeom prst="rect">
            <a:avLst/>
          </a:prstGeom>
        </p:spPr>
      </p:pic>
      <p:pic>
        <p:nvPicPr>
          <p:cNvPr id="6" name="Picture 5"/>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76400" y="4476751"/>
            <a:ext cx="6172200" cy="2197303"/>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19601" y="3195638"/>
            <a:ext cx="2390775" cy="1914525"/>
          </a:xfrm>
          <a:prstGeom prst="rect">
            <a:avLst/>
          </a:prstGeom>
        </p:spPr>
      </p:pic>
    </p:spTree>
    <p:extLst>
      <p:ext uri="{BB962C8B-B14F-4D97-AF65-F5344CB8AC3E}">
        <p14:creationId xmlns:p14="http://schemas.microsoft.com/office/powerpoint/2010/main" val="99957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 Vocabulary</a:t>
            </a:r>
          </a:p>
        </p:txBody>
      </p:sp>
      <p:sp>
        <p:nvSpPr>
          <p:cNvPr id="3" name="Content Placeholder 2"/>
          <p:cNvSpPr>
            <a:spLocks noGrp="1"/>
          </p:cNvSpPr>
          <p:nvPr>
            <p:ph idx="1"/>
          </p:nvPr>
        </p:nvSpPr>
        <p:spPr/>
        <p:txBody>
          <a:bodyPr/>
          <a:lstStyle/>
          <a:p>
            <a:r>
              <a:rPr lang="en-US" dirty="0"/>
              <a:t>Range</a:t>
            </a:r>
          </a:p>
          <a:p>
            <a:r>
              <a:rPr lang="en-US" dirty="0"/>
              <a:t>Sensitivity</a:t>
            </a:r>
          </a:p>
          <a:p>
            <a:r>
              <a:rPr lang="en-US" dirty="0"/>
              <a:t>Resolution</a:t>
            </a:r>
          </a:p>
          <a:p>
            <a:r>
              <a:rPr lang="en-US" dirty="0"/>
              <a:t>Precision</a:t>
            </a:r>
          </a:p>
          <a:p>
            <a:r>
              <a:rPr lang="en-US" dirty="0"/>
              <a:t>Accuracy</a:t>
            </a:r>
          </a:p>
        </p:txBody>
      </p:sp>
    </p:spTree>
    <p:extLst>
      <p:ext uri="{BB962C8B-B14F-4D97-AF65-F5344CB8AC3E}">
        <p14:creationId xmlns:p14="http://schemas.microsoft.com/office/powerpoint/2010/main" val="3009200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376" y="1336955"/>
            <a:ext cx="6445624" cy="838200"/>
          </a:xfrm>
        </p:spPr>
        <p:txBody>
          <a:bodyPr/>
          <a:lstStyle/>
          <a:p>
            <a:r>
              <a:rPr lang="en-US" dirty="0"/>
              <a:t>Range</a:t>
            </a:r>
          </a:p>
        </p:txBody>
      </p:sp>
      <p:sp>
        <p:nvSpPr>
          <p:cNvPr id="3" name="Content Placeholder 2"/>
          <p:cNvSpPr>
            <a:spLocks noGrp="1"/>
          </p:cNvSpPr>
          <p:nvPr>
            <p:ph idx="1"/>
          </p:nvPr>
        </p:nvSpPr>
        <p:spPr>
          <a:xfrm>
            <a:off x="1922033" y="2175155"/>
            <a:ext cx="8686800" cy="1189038"/>
          </a:xfrm>
        </p:spPr>
        <p:txBody>
          <a:bodyPr/>
          <a:lstStyle/>
          <a:p>
            <a:r>
              <a:rPr lang="en-US" sz="2500" dirty="0"/>
              <a:t>The interval that a sensor will provide readings within its designed parameters</a:t>
            </a:r>
          </a:p>
          <a:p>
            <a:endParaRPr lang="en-US" dirty="0"/>
          </a:p>
        </p:txBody>
      </p:sp>
      <p:sp>
        <p:nvSpPr>
          <p:cNvPr id="4" name="Title 1"/>
          <p:cNvSpPr txBox="1">
            <a:spLocks/>
          </p:cNvSpPr>
          <p:nvPr/>
        </p:nvSpPr>
        <p:spPr>
          <a:xfrm>
            <a:off x="1981200" y="48768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a:t>Resolution</a:t>
            </a:r>
          </a:p>
        </p:txBody>
      </p:sp>
      <p:sp>
        <p:nvSpPr>
          <p:cNvPr id="5" name="Content Placeholder 2"/>
          <p:cNvSpPr txBox="1">
            <a:spLocks/>
          </p:cNvSpPr>
          <p:nvPr/>
        </p:nvSpPr>
        <p:spPr>
          <a:xfrm>
            <a:off x="1908586" y="5679141"/>
            <a:ext cx="8686800" cy="1112838"/>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sz="2500" dirty="0"/>
              <a:t> It is the degree to which a change can be theoretically detected, or displayed.</a:t>
            </a:r>
          </a:p>
        </p:txBody>
      </p:sp>
      <p:sp>
        <p:nvSpPr>
          <p:cNvPr id="6" name="Title 1"/>
          <p:cNvSpPr txBox="1">
            <a:spLocks/>
          </p:cNvSpPr>
          <p:nvPr/>
        </p:nvSpPr>
        <p:spPr>
          <a:xfrm>
            <a:off x="1922033" y="30480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a:t>Sensitivity</a:t>
            </a:r>
          </a:p>
        </p:txBody>
      </p:sp>
      <p:sp>
        <p:nvSpPr>
          <p:cNvPr id="7" name="Content Placeholder 2"/>
          <p:cNvSpPr txBox="1">
            <a:spLocks/>
          </p:cNvSpPr>
          <p:nvPr/>
        </p:nvSpPr>
        <p:spPr>
          <a:xfrm>
            <a:off x="1905000" y="3886200"/>
            <a:ext cx="8686800" cy="11128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sz="2500" dirty="0"/>
              <a:t>is an absolute quantity, the smallest absolute amount of change that can be detected by a measurement</a:t>
            </a:r>
          </a:p>
        </p:txBody>
      </p:sp>
      <p:sp>
        <p:nvSpPr>
          <p:cNvPr id="9" name="Title 1">
            <a:extLst>
              <a:ext uri="{FF2B5EF4-FFF2-40B4-BE49-F238E27FC236}">
                <a16:creationId xmlns:a16="http://schemas.microsoft.com/office/drawing/2014/main" id="{52DA47B9-8E33-4120-A5CD-972493D10D34}"/>
              </a:ext>
            </a:extLst>
          </p:cNvPr>
          <p:cNvSpPr txBox="1">
            <a:spLocks/>
          </p:cNvSpPr>
          <p:nvPr/>
        </p:nvSpPr>
        <p:spPr>
          <a:xfrm>
            <a:off x="406400" y="457200"/>
            <a:ext cx="115824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a:t>SENSOR Vocabulary</a:t>
            </a:r>
            <a:endParaRPr lang="en-US" dirty="0"/>
          </a:p>
        </p:txBody>
      </p:sp>
    </p:spTree>
    <p:extLst>
      <p:ext uri="{BB962C8B-B14F-4D97-AF65-F5344CB8AC3E}">
        <p14:creationId xmlns:p14="http://schemas.microsoft.com/office/powerpoint/2010/main" val="428963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828800"/>
            <a:ext cx="11582400" cy="838200"/>
          </a:xfrm>
        </p:spPr>
        <p:txBody>
          <a:bodyPr>
            <a:normAutofit fontScale="90000"/>
          </a:bodyPr>
          <a:lstStyle/>
          <a:p>
            <a:r>
              <a:rPr lang="en-US" sz="4000" dirty="0"/>
              <a:t>Precision</a:t>
            </a:r>
            <a:br>
              <a:rPr lang="en-US" dirty="0"/>
            </a:br>
            <a:endParaRPr lang="en-US" dirty="0"/>
          </a:p>
        </p:txBody>
      </p:sp>
      <p:sp>
        <p:nvSpPr>
          <p:cNvPr id="3" name="Content Placeholder 2"/>
          <p:cNvSpPr>
            <a:spLocks noGrp="1"/>
          </p:cNvSpPr>
          <p:nvPr>
            <p:ph idx="1"/>
          </p:nvPr>
        </p:nvSpPr>
        <p:spPr>
          <a:xfrm>
            <a:off x="1828800" y="2325734"/>
            <a:ext cx="8686800" cy="1189038"/>
          </a:xfrm>
        </p:spPr>
        <p:txBody>
          <a:bodyPr/>
          <a:lstStyle/>
          <a:p>
            <a:r>
              <a:rPr lang="en-US" dirty="0"/>
              <a:t>describes the reproducibility of the measurement.</a:t>
            </a:r>
          </a:p>
        </p:txBody>
      </p:sp>
      <p:sp>
        <p:nvSpPr>
          <p:cNvPr id="4" name="Title 1"/>
          <p:cNvSpPr txBox="1">
            <a:spLocks/>
          </p:cNvSpPr>
          <p:nvPr/>
        </p:nvSpPr>
        <p:spPr>
          <a:xfrm>
            <a:off x="1981200" y="3697334"/>
            <a:ext cx="8686800" cy="838200"/>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a:t>Accuracy</a:t>
            </a:r>
            <a:br>
              <a:rPr lang="en-US" dirty="0"/>
            </a:br>
            <a:endParaRPr lang="en-US" dirty="0"/>
          </a:p>
        </p:txBody>
      </p:sp>
      <p:sp>
        <p:nvSpPr>
          <p:cNvPr id="5" name="Content Placeholder 2"/>
          <p:cNvSpPr txBox="1">
            <a:spLocks/>
          </p:cNvSpPr>
          <p:nvPr/>
        </p:nvSpPr>
        <p:spPr>
          <a:xfrm>
            <a:off x="1828800" y="4376830"/>
            <a:ext cx="8686800" cy="11890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dirty="0"/>
              <a:t>the amount of uncertainty in a measurement with respect to an absolute standard</a:t>
            </a:r>
          </a:p>
        </p:txBody>
      </p:sp>
      <p:sp>
        <p:nvSpPr>
          <p:cNvPr id="6" name="Title 1">
            <a:extLst>
              <a:ext uri="{FF2B5EF4-FFF2-40B4-BE49-F238E27FC236}">
                <a16:creationId xmlns:a16="http://schemas.microsoft.com/office/drawing/2014/main" id="{A0B412C1-FD26-4C2B-9D3F-10F776F66D4C}"/>
              </a:ext>
            </a:extLst>
          </p:cNvPr>
          <p:cNvSpPr txBox="1">
            <a:spLocks/>
          </p:cNvSpPr>
          <p:nvPr/>
        </p:nvSpPr>
        <p:spPr>
          <a:xfrm>
            <a:off x="406400" y="457200"/>
            <a:ext cx="115824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a:t>SENSOR Vocabulary</a:t>
            </a:r>
            <a:endParaRPr lang="en-US" dirty="0"/>
          </a:p>
        </p:txBody>
      </p:sp>
    </p:spTree>
    <p:extLst>
      <p:ext uri="{BB962C8B-B14F-4D97-AF65-F5344CB8AC3E}">
        <p14:creationId xmlns:p14="http://schemas.microsoft.com/office/powerpoint/2010/main" val="184572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VS PRECISION</a:t>
            </a:r>
          </a:p>
        </p:txBody>
      </p:sp>
      <p:pic>
        <p:nvPicPr>
          <p:cNvPr id="14" name="Content Placeholder 13"/>
          <p:cNvPicPr>
            <a:picLocks noGrp="1" noChangeAspect="1"/>
          </p:cNvPicPr>
          <p:nvPr>
            <p:ph idx="1"/>
          </p:nvPr>
        </p:nvPicPr>
        <p:blipFill>
          <a:blip r:embed="rId3">
            <a:clrChange>
              <a:clrFrom>
                <a:srgbClr val="4E7CCA"/>
              </a:clrFrom>
              <a:clrTo>
                <a:srgbClr val="4E7CCA">
                  <a:alpha val="0"/>
                </a:srgbClr>
              </a:clrTo>
            </a:clrChange>
            <a:extLst>
              <a:ext uri="{28A0092B-C50C-407E-A947-70E740481C1C}">
                <a14:useLocalDpi xmlns:a14="http://schemas.microsoft.com/office/drawing/2010/main"/>
              </a:ext>
            </a:extLst>
          </a:blip>
          <a:stretch>
            <a:fillRect/>
          </a:stretch>
        </p:blipFill>
        <p:spPr>
          <a:xfrm>
            <a:off x="3891202" y="1554163"/>
            <a:ext cx="4561996" cy="4525962"/>
          </a:xfrm>
        </p:spPr>
      </p:pic>
      <p:sp>
        <p:nvSpPr>
          <p:cNvPr id="15" name="TextBox 14"/>
          <p:cNvSpPr txBox="1"/>
          <p:nvPr/>
        </p:nvSpPr>
        <p:spPr>
          <a:xfrm>
            <a:off x="2810347" y="6122520"/>
            <a:ext cx="6591300" cy="707886"/>
          </a:xfrm>
          <a:prstGeom prst="rect">
            <a:avLst/>
          </a:prstGeom>
          <a:noFill/>
        </p:spPr>
        <p:txBody>
          <a:bodyPr wrap="square" rtlCol="0">
            <a:spAutoFit/>
          </a:bodyPr>
          <a:lstStyle/>
          <a:p>
            <a:r>
              <a:rPr lang="en-US" sz="4000" dirty="0"/>
              <a:t>Low accuracy, Low precision</a:t>
            </a:r>
          </a:p>
        </p:txBody>
      </p:sp>
      <p:pic>
        <p:nvPicPr>
          <p:cNvPr id="16" name="Picture 15"/>
          <p:cNvPicPr>
            <a:picLocks noChangeAspect="1"/>
          </p:cNvPicPr>
          <p:nvPr/>
        </p:nvPicPr>
        <p:blipFill>
          <a:blip r:embed="rId4">
            <a:clrChange>
              <a:clrFrom>
                <a:srgbClr val="4E7CCA"/>
              </a:clrFrom>
              <a:clrTo>
                <a:srgbClr val="4E7CCA">
                  <a:alpha val="0"/>
                </a:srgbClr>
              </a:clrTo>
            </a:clrChange>
            <a:extLst>
              <a:ext uri="{28A0092B-C50C-407E-A947-70E740481C1C}">
                <a14:useLocalDpi xmlns:a14="http://schemas.microsoft.com/office/drawing/2010/main"/>
              </a:ext>
            </a:extLst>
          </a:blip>
          <a:stretch>
            <a:fillRect/>
          </a:stretch>
        </p:blipFill>
        <p:spPr>
          <a:xfrm>
            <a:off x="3810001" y="1573530"/>
            <a:ext cx="4591995" cy="4570094"/>
          </a:xfrm>
          <a:prstGeom prst="rect">
            <a:avLst/>
          </a:prstGeom>
        </p:spPr>
      </p:pic>
      <p:sp>
        <p:nvSpPr>
          <p:cNvPr id="17" name="TextBox 16"/>
          <p:cNvSpPr txBox="1"/>
          <p:nvPr/>
        </p:nvSpPr>
        <p:spPr>
          <a:xfrm>
            <a:off x="2667001" y="6133950"/>
            <a:ext cx="6431525" cy="707886"/>
          </a:xfrm>
          <a:prstGeom prst="rect">
            <a:avLst/>
          </a:prstGeom>
          <a:noFill/>
        </p:spPr>
        <p:txBody>
          <a:bodyPr wrap="square" rtlCol="0">
            <a:spAutoFit/>
          </a:bodyPr>
          <a:lstStyle/>
          <a:p>
            <a:r>
              <a:rPr lang="en-US" sz="4000" dirty="0"/>
              <a:t>Low accuracy, High precision</a:t>
            </a:r>
          </a:p>
        </p:txBody>
      </p:sp>
      <p:pic>
        <p:nvPicPr>
          <p:cNvPr id="19" name="Picture 18"/>
          <p:cNvPicPr>
            <a:picLocks noChangeAspect="1"/>
          </p:cNvPicPr>
          <p:nvPr/>
        </p:nvPicPr>
        <p:blipFill>
          <a:blip r:embed="rId5">
            <a:clrChange>
              <a:clrFrom>
                <a:srgbClr val="4E7CCA"/>
              </a:clrFrom>
              <a:clrTo>
                <a:srgbClr val="4E7CCA">
                  <a:alpha val="0"/>
                </a:srgbClr>
              </a:clrTo>
            </a:clrChange>
            <a:extLst>
              <a:ext uri="{28A0092B-C50C-407E-A947-70E740481C1C}">
                <a14:useLocalDpi xmlns:a14="http://schemas.microsoft.com/office/drawing/2010/main"/>
              </a:ext>
            </a:extLst>
          </a:blip>
          <a:stretch>
            <a:fillRect/>
          </a:stretch>
        </p:blipFill>
        <p:spPr>
          <a:xfrm>
            <a:off x="3681691" y="1522631"/>
            <a:ext cx="4720305" cy="4668678"/>
          </a:xfrm>
          <a:prstGeom prst="rect">
            <a:avLst/>
          </a:prstGeom>
        </p:spPr>
      </p:pic>
      <p:sp>
        <p:nvSpPr>
          <p:cNvPr id="20" name="TextBox 19"/>
          <p:cNvSpPr txBox="1"/>
          <p:nvPr/>
        </p:nvSpPr>
        <p:spPr>
          <a:xfrm>
            <a:off x="2491496" y="6133950"/>
            <a:ext cx="7229003" cy="707886"/>
          </a:xfrm>
          <a:prstGeom prst="rect">
            <a:avLst/>
          </a:prstGeom>
          <a:noFill/>
        </p:spPr>
        <p:txBody>
          <a:bodyPr wrap="square" rtlCol="0">
            <a:spAutoFit/>
          </a:bodyPr>
          <a:lstStyle/>
          <a:p>
            <a:r>
              <a:rPr lang="en-US" sz="4000" dirty="0"/>
              <a:t>High accuracy, Low precision</a:t>
            </a:r>
          </a:p>
        </p:txBody>
      </p:sp>
      <p:pic>
        <p:nvPicPr>
          <p:cNvPr id="21" name="Picture 20"/>
          <p:cNvPicPr>
            <a:picLocks noChangeAspect="1"/>
          </p:cNvPicPr>
          <p:nvPr/>
        </p:nvPicPr>
        <p:blipFill>
          <a:blip r:embed="rId6">
            <a:clrChange>
              <a:clrFrom>
                <a:srgbClr val="4E7CCA"/>
              </a:clrFrom>
              <a:clrTo>
                <a:srgbClr val="4E7CCA">
                  <a:alpha val="0"/>
                </a:srgbClr>
              </a:clrTo>
            </a:clrChange>
            <a:extLst>
              <a:ext uri="{28A0092B-C50C-407E-A947-70E740481C1C}">
                <a14:useLocalDpi xmlns:a14="http://schemas.microsoft.com/office/drawing/2010/main"/>
              </a:ext>
            </a:extLst>
          </a:blip>
          <a:stretch>
            <a:fillRect/>
          </a:stretch>
        </p:blipFill>
        <p:spPr>
          <a:xfrm>
            <a:off x="3766181" y="1511677"/>
            <a:ext cx="4679632" cy="4679632"/>
          </a:xfrm>
          <a:prstGeom prst="rect">
            <a:avLst/>
          </a:prstGeom>
        </p:spPr>
      </p:pic>
      <p:sp>
        <p:nvSpPr>
          <p:cNvPr id="22" name="TextBox 21"/>
          <p:cNvSpPr txBox="1"/>
          <p:nvPr/>
        </p:nvSpPr>
        <p:spPr>
          <a:xfrm>
            <a:off x="2524597" y="6133950"/>
            <a:ext cx="7162800" cy="707886"/>
          </a:xfrm>
          <a:prstGeom prst="rect">
            <a:avLst/>
          </a:prstGeom>
          <a:noFill/>
        </p:spPr>
        <p:txBody>
          <a:bodyPr wrap="square" rtlCol="0">
            <a:spAutoFit/>
          </a:bodyPr>
          <a:lstStyle/>
          <a:p>
            <a:r>
              <a:rPr lang="en-US" sz="4000" dirty="0"/>
              <a:t>High accuracy, High precision</a:t>
            </a:r>
          </a:p>
        </p:txBody>
      </p:sp>
    </p:spTree>
    <p:extLst>
      <p:ext uri="{BB962C8B-B14F-4D97-AF65-F5344CB8AC3E}">
        <p14:creationId xmlns:p14="http://schemas.microsoft.com/office/powerpoint/2010/main" val="411245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20" grpId="0"/>
      <p:bldP spid="20" grpId="1"/>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1752600" y="1265663"/>
            <a:ext cx="4610100" cy="3444328"/>
          </a:xfrm>
          <a:prstGeom prst="rect">
            <a:avLst/>
          </a:prstGeom>
        </p:spPr>
      </p:pic>
      <p:sp>
        <p:nvSpPr>
          <p:cNvPr id="3" name="Title 1"/>
          <p:cNvSpPr txBox="1">
            <a:spLocks/>
          </p:cNvSpPr>
          <p:nvPr/>
        </p:nvSpPr>
        <p:spPr>
          <a:xfrm>
            <a:off x="1828800" y="457200"/>
            <a:ext cx="8686800" cy="8382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dirty="0"/>
              <a:t>Data Loggers</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4901580" y="2956232"/>
            <a:ext cx="5588000" cy="3670300"/>
          </a:xfrm>
          <a:prstGeom prst="rect">
            <a:avLst/>
          </a:prstGeom>
        </p:spPr>
      </p:pic>
    </p:spTree>
    <p:extLst>
      <p:ext uri="{BB962C8B-B14F-4D97-AF65-F5344CB8AC3E}">
        <p14:creationId xmlns:p14="http://schemas.microsoft.com/office/powerpoint/2010/main" val="151946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r>
              <a:rPr lang="en-US" b="1" dirty="0"/>
              <a:t>An information system</a:t>
            </a:r>
            <a:r>
              <a:rPr lang="en-US" dirty="0"/>
              <a:t> (IS) is any organized </a:t>
            </a:r>
            <a:r>
              <a:rPr lang="en-US" b="1" dirty="0"/>
              <a:t>system</a:t>
            </a:r>
            <a:r>
              <a:rPr lang="en-US" dirty="0"/>
              <a:t> for the collection, organization, storage and communication of </a:t>
            </a:r>
            <a:r>
              <a:rPr lang="en-US" b="1" dirty="0"/>
              <a:t>information. </a:t>
            </a:r>
            <a:r>
              <a:rPr lang="en-US" dirty="0"/>
              <a:t>More specifically, it is the study of complementary networks that people and organizations use to collect, filter, process, create and distribute data.</a:t>
            </a:r>
            <a:r>
              <a:rPr lang="en-US" b="1" dirty="0"/>
              <a:t>– Wikipedia</a:t>
            </a:r>
          </a:p>
          <a:p>
            <a:endParaRPr lang="en-US" b="1" dirty="0"/>
          </a:p>
        </p:txBody>
      </p:sp>
    </p:spTree>
    <p:extLst>
      <p:ext uri="{BB962C8B-B14F-4D97-AF65-F5344CB8AC3E}">
        <p14:creationId xmlns:p14="http://schemas.microsoft.com/office/powerpoint/2010/main" val="3325165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Loggers</a:t>
            </a:r>
          </a:p>
        </p:txBody>
      </p:sp>
      <p:sp>
        <p:nvSpPr>
          <p:cNvPr id="3" name="Content Placeholder 2"/>
          <p:cNvSpPr>
            <a:spLocks noGrp="1"/>
          </p:cNvSpPr>
          <p:nvPr>
            <p:ph idx="1"/>
          </p:nvPr>
        </p:nvSpPr>
        <p:spPr/>
        <p:txBody>
          <a:bodyPr/>
          <a:lstStyle/>
          <a:p>
            <a:r>
              <a:rPr lang="en-US" dirty="0"/>
              <a:t>Commercial</a:t>
            </a:r>
          </a:p>
          <a:p>
            <a:pPr lvl="1"/>
            <a:r>
              <a:rPr lang="en-US" dirty="0"/>
              <a:t>Designed and engineered to work as a system</a:t>
            </a:r>
          </a:p>
          <a:p>
            <a:pPr lvl="1"/>
            <a:r>
              <a:rPr lang="en-US" dirty="0"/>
              <a:t>May limit options for sensor</a:t>
            </a:r>
          </a:p>
          <a:p>
            <a:pPr lvl="1"/>
            <a:r>
              <a:rPr lang="en-US" dirty="0"/>
              <a:t>Cost</a:t>
            </a:r>
          </a:p>
          <a:p>
            <a:r>
              <a:rPr lang="en-US" dirty="0"/>
              <a:t>DIY</a:t>
            </a:r>
          </a:p>
          <a:p>
            <a:pPr lvl="1"/>
            <a:r>
              <a:rPr lang="en-US" dirty="0"/>
              <a:t>Requires design</a:t>
            </a:r>
          </a:p>
          <a:p>
            <a:pPr lvl="1"/>
            <a:r>
              <a:rPr lang="en-US" dirty="0"/>
              <a:t>Questionable quality</a:t>
            </a:r>
          </a:p>
          <a:p>
            <a:pPr lvl="1"/>
            <a:r>
              <a:rPr lang="en-US" dirty="0"/>
              <a:t>Scalable</a:t>
            </a:r>
          </a:p>
          <a:p>
            <a:pPr lvl="1"/>
            <a:endParaRPr lang="en-US" dirty="0"/>
          </a:p>
        </p:txBody>
      </p:sp>
    </p:spTree>
    <p:extLst>
      <p:ext uri="{BB962C8B-B14F-4D97-AF65-F5344CB8AC3E}">
        <p14:creationId xmlns:p14="http://schemas.microsoft.com/office/powerpoint/2010/main" val="182011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Loggers</a:t>
            </a:r>
          </a:p>
        </p:txBody>
      </p:sp>
      <p:sp>
        <p:nvSpPr>
          <p:cNvPr id="3" name="Content Placeholder 2"/>
          <p:cNvSpPr>
            <a:spLocks noGrp="1"/>
          </p:cNvSpPr>
          <p:nvPr>
            <p:ph idx="1"/>
          </p:nvPr>
        </p:nvSpPr>
        <p:spPr/>
        <p:txBody>
          <a:bodyPr/>
          <a:lstStyle/>
          <a:p>
            <a:r>
              <a:rPr lang="en-US" dirty="0"/>
              <a:t>Consideration</a:t>
            </a:r>
          </a:p>
          <a:p>
            <a:pPr lvl="1"/>
            <a:r>
              <a:rPr lang="en-US" dirty="0"/>
              <a:t>Analog v/s Digital signals</a:t>
            </a:r>
          </a:p>
          <a:p>
            <a:pPr lvl="1"/>
            <a:r>
              <a:rPr lang="en-US" dirty="0"/>
              <a:t>Analog to Digital Conversion</a:t>
            </a:r>
          </a:p>
          <a:p>
            <a:pPr lvl="1"/>
            <a:r>
              <a:rPr lang="en-US" dirty="0"/>
              <a:t>Communications protocols</a:t>
            </a:r>
          </a:p>
          <a:p>
            <a:pPr lvl="1"/>
            <a:r>
              <a:rPr lang="en-US" dirty="0"/>
              <a:t>Number of channels</a:t>
            </a:r>
          </a:p>
          <a:p>
            <a:pPr lvl="1"/>
            <a:r>
              <a:rPr lang="en-US" dirty="0"/>
              <a:t>How do you get the information to the user</a:t>
            </a:r>
          </a:p>
        </p:txBody>
      </p:sp>
    </p:spTree>
    <p:extLst>
      <p:ext uri="{BB962C8B-B14F-4D97-AF65-F5344CB8AC3E}">
        <p14:creationId xmlns:p14="http://schemas.microsoft.com/office/powerpoint/2010/main" val="660823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Processing</a:t>
            </a:r>
          </a:p>
        </p:txBody>
      </p:sp>
      <p:sp>
        <p:nvSpPr>
          <p:cNvPr id="3" name="Content Placeholder 2"/>
          <p:cNvSpPr>
            <a:spLocks noGrp="1"/>
          </p:cNvSpPr>
          <p:nvPr>
            <p:ph idx="1"/>
          </p:nvPr>
        </p:nvSpPr>
        <p:spPr/>
        <p:txBody>
          <a:bodyPr/>
          <a:lstStyle/>
          <a:p>
            <a:r>
              <a:rPr lang="en-US" dirty="0"/>
              <a:t>Provide clear concise information that the user can evaluate quickly and accurately to make informed decisions</a:t>
            </a:r>
          </a:p>
        </p:txBody>
      </p:sp>
    </p:spTree>
    <p:extLst>
      <p:ext uri="{BB962C8B-B14F-4D97-AF65-F5344CB8AC3E}">
        <p14:creationId xmlns:p14="http://schemas.microsoft.com/office/powerpoint/2010/main" val="266211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With RAW DATA</a:t>
            </a:r>
          </a:p>
        </p:txBody>
      </p:sp>
      <p:sp>
        <p:nvSpPr>
          <p:cNvPr id="3" name="Content Placeholder 2"/>
          <p:cNvSpPr>
            <a:spLocks noGrp="1"/>
          </p:cNvSpPr>
          <p:nvPr>
            <p:ph idx="1"/>
          </p:nvPr>
        </p:nvSpPr>
        <p:spPr>
          <a:xfrm>
            <a:off x="406400" y="1554163"/>
            <a:ext cx="10261600" cy="4525963"/>
          </a:xfrm>
        </p:spPr>
        <p:txBody>
          <a:bodyPr>
            <a:noAutofit/>
          </a:bodyPr>
          <a:lstStyle/>
          <a:p>
            <a:pPr marL="0" indent="0">
              <a:buNone/>
            </a:pPr>
            <a:r>
              <a:rPr lang="en-US" sz="1100" dirty="0"/>
              <a:t>d90e5bc9f95dc7eb, Sat Jul 23 15:24:22 CDT 2016, 44.30015, -93.95617166666668, 259.3, REQUIRED TRAILERING, Cristian </a:t>
            </a:r>
            <a:r>
              <a:rPr lang="en-US" sz="1100" dirty="0" err="1"/>
              <a:t>Almendariz</a:t>
            </a:r>
            <a:r>
              <a:rPr lang="en-US" sz="1100" dirty="0"/>
              <a:t>, 8 Walnut, 31.4, 19.009722, 353.75 d90e5bc9f95dc7eb, Sat Jul 23 15:24:32 CDT 2016, 44.30194166666667, -93.95646166666666, 251.8, REQUIRED TRAILERING, Cristian </a:t>
            </a:r>
            <a:r>
              <a:rPr lang="en-US" sz="1100" dirty="0" err="1"/>
              <a:t>Almendariz</a:t>
            </a:r>
            <a:r>
              <a:rPr lang="en-US" sz="1100" dirty="0"/>
              <a:t>, 8 Walnut, 33.1, 20.149317, 352.67 d90e5bc9f95dc7eb, Sat Jul 23 15:24:42 CDT 2016, 44.303853333333336, -93.95695333333333, 244.5, REQUIRED TRAILERING, Cristian </a:t>
            </a:r>
            <a:r>
              <a:rPr lang="en-US" sz="1100" dirty="0" err="1"/>
              <a:t>Almendariz</a:t>
            </a:r>
            <a:r>
              <a:rPr lang="en-US" sz="1100" dirty="0"/>
              <a:t>, 8 Walnut, 35.9, 22.167542, 343.39 d90e5bc9f95dc7eb, Sat Jul 23 15:24:52 CDT 2016, 44.30573666666666, -93.95811666666665, 237.8, REQUIRED TRAILERING, Cristian </a:t>
            </a:r>
            <a:r>
              <a:rPr lang="en-US" sz="1100" dirty="0" err="1"/>
              <a:t>Almendariz</a:t>
            </a:r>
            <a:r>
              <a:rPr lang="en-US" sz="1100" dirty="0"/>
              <a:t>, 8 Walnut, 37.2, 23.086836, 331.04 d90e5bc9f95dc7eb, Sat Jul 23 15:25:02 CDT 2016, 44.307280000000006, -93.95971999999999, 231.4, REQUIRED TRAILERING, Cristian </a:t>
            </a:r>
            <a:r>
              <a:rPr lang="en-US" sz="1100" dirty="0" err="1"/>
              <a:t>Almendariz</a:t>
            </a:r>
            <a:r>
              <a:rPr lang="en-US" sz="1100" dirty="0"/>
              <a:t>, 8 Walnut, 32.1, 19.793129, 321.64 d90e5bc9f95dc7eb, Sat Jul 23 15:25:12 CDT 2016, 44.308551666666666, -93.96116666666667, 231.9, REQUIRED TRAILERING, Cristian </a:t>
            </a:r>
            <a:r>
              <a:rPr lang="en-US" sz="1100" dirty="0" err="1"/>
              <a:t>Almendariz</a:t>
            </a:r>
            <a:r>
              <a:rPr lang="en-US" sz="1100" dirty="0"/>
              <a:t>, 8 Walnut, 28.3, 17.517027, 321.7 d90e5bc9f95dc7eb, Sat Jul 23 15:25:22 CDT 2016, 44.309868333333334, -93.96240000000002, 234.9, REQUIRED TRAILERING, Cristian </a:t>
            </a:r>
            <a:r>
              <a:rPr lang="en-US" sz="1100" dirty="0" err="1"/>
              <a:t>Almendariz</a:t>
            </a:r>
            <a:r>
              <a:rPr lang="en-US" sz="1100" dirty="0"/>
              <a:t>, 8 Walnut, 28.0, 17.412024, 332.47 d90e5bc9f95dc7eb, Sat Jul 23 15:25:32 CDT 2016, 44.311285, -93.96335333333333, 236.6, REQUIRED TRAILERING, Cristian </a:t>
            </a:r>
            <a:r>
              <a:rPr lang="en-US" sz="1100" dirty="0" err="1"/>
              <a:t>Almendariz</a:t>
            </a:r>
            <a:r>
              <a:rPr lang="en-US" sz="1100" dirty="0"/>
              <a:t>, 8 Walnut, 27.8, 17.415112, 334.55 d90e5bc9f95dc7eb, Sat Jul 23 15:25:42 CDT 2016, 44.312630000000006, -93.96423166666666, 237.9, REQUIRED TRAILERING, Cristian </a:t>
            </a:r>
            <a:r>
              <a:rPr lang="en-US" sz="1100" dirty="0" err="1"/>
              <a:t>Almendariz</a:t>
            </a:r>
            <a:r>
              <a:rPr lang="en-US" sz="1100" dirty="0"/>
              <a:t>, 8 Walnut, 25.4, 15.826164, 334.6 d90e5bc9f95dc7eb, Sat Jul 23 15:25:52 CDT 2016, 44.31361333333333, -93.96510166666667, 240.4, REQUIRED TRAILERING, Cristian </a:t>
            </a:r>
            <a:r>
              <a:rPr lang="en-US" sz="1100" dirty="0" err="1"/>
              <a:t>Almendariz</a:t>
            </a:r>
            <a:r>
              <a:rPr lang="en-US" sz="1100" dirty="0"/>
              <a:t>, 8 Walnut, 13.7, 7.9689293, 310.96 d90e5bc9f95dc7eb, Sat Jul 23 15:26:02 CDT 2016, 44.313736666666664, -93.96533166666669, 240.6, REQUIRED TRAILERING, Cristian </a:t>
            </a:r>
            <a:r>
              <a:rPr lang="en-US" sz="1100" dirty="0" err="1"/>
              <a:t>Almendariz</a:t>
            </a:r>
            <a:r>
              <a:rPr lang="en-US" sz="1100" dirty="0"/>
              <a:t>, 8 Walnut, 4.1, 0.0, 307.71 d90e5bc9f95dc7eb, Sat Jul 23 15:26:12 CDT 2016, 44.313781666666664, -93.96542666666667, 241.3, REQUIRED TRAILERING, Cristian </a:t>
            </a:r>
            <a:r>
              <a:rPr lang="en-US" sz="1100" dirty="0" err="1"/>
              <a:t>Almendariz</a:t>
            </a:r>
            <a:r>
              <a:rPr lang="en-US" sz="1100" dirty="0"/>
              <a:t>, 8 Walnut, 7.3, 3.847034, 310.16 d90e5bc9f95dc7eb, Sat Jul 23 15:26:22 CDT 2016, 44.314184999999995, -93.96534166666667, 243.2, REQUIRED TRAILERING, Cristian </a:t>
            </a:r>
            <a:r>
              <a:rPr lang="en-US" sz="1100" dirty="0" err="1"/>
              <a:t>Almendariz</a:t>
            </a:r>
            <a:r>
              <a:rPr lang="en-US" sz="1100" dirty="0"/>
              <a:t>, 8 Walnut, 15.9, 9.325223, 26.7 d90e5bc9f95dc7eb, Sat Jul 23 15:26:32 CDT 2016, 44.315196666666665, -93.96469, 245.4, REQUIRED TRAILERING, Cristian </a:t>
            </a:r>
            <a:r>
              <a:rPr lang="en-US" sz="1100" dirty="0" err="1"/>
              <a:t>Almendariz</a:t>
            </a:r>
            <a:r>
              <a:rPr lang="en-US" sz="1100" dirty="0"/>
              <a:t>, 8 Walnut, 24.9, 14.556344, 24.34 d90e5bc9f95dc7eb, Sat Jul 23 15:26:42 CDT 2016, 44.31632, -93.96401499999999, 248.6, REQUIRED TRAILERING, Cristian </a:t>
            </a:r>
            <a:r>
              <a:rPr lang="en-US" sz="1100" dirty="0" err="1"/>
              <a:t>Almendariz</a:t>
            </a:r>
            <a:r>
              <a:rPr lang="en-US" sz="1100" dirty="0"/>
              <a:t>, 8 Walnut, 20.5, 11.182341, 15.46 d90e5bc9f95dc7eb, Sat Jul 23 15:26:52 CDT 2016, 44.317350000000005, -93.96287666666667, 239.9, REQUIRED TRAILERING, Cristian </a:t>
            </a:r>
            <a:r>
              <a:rPr lang="en-US" sz="1100" dirty="0" err="1"/>
              <a:t>Almendariz</a:t>
            </a:r>
            <a:r>
              <a:rPr lang="en-US" sz="1100" dirty="0"/>
              <a:t>, 8 Walnut, 25.1, 14.613479, 34.02 d90e5bc9f95dc7eb, Sat Jul 23 15:27:02 CDT 2016, 44.318374999999996, -93.96199999999999, 238.5, REQUIRED TRAILERING, Cristian </a:t>
            </a:r>
            <a:r>
              <a:rPr lang="en-US" sz="1100" dirty="0" err="1"/>
              <a:t>Almendariz</a:t>
            </a:r>
            <a:r>
              <a:rPr lang="en-US" sz="1100" dirty="0"/>
              <a:t>, 8 Walnut, 24.5, 14.561492, 29.92 d90e5bc9f95dc7eb, Sat Jul 23 15:27:12 CDT 2016, 44.31947166666667, -93.96110666666667, 248.3, REQUIRED TRAILERING, Cristian </a:t>
            </a:r>
            <a:r>
              <a:rPr lang="en-US" sz="1100" dirty="0" err="1"/>
              <a:t>Almendariz</a:t>
            </a:r>
            <a:r>
              <a:rPr lang="en-US" sz="1100" dirty="0"/>
              <a:t>, 8 Walnut, 23.3, 13.310202, 29.48 d90e5bc9f95dc7eb, Sat Jul 23 15:27:22 CDT 2016, 44.32052, -93.96021999999999, 253.1, REQUIRED TRAILERING, Cristian </a:t>
            </a:r>
            <a:r>
              <a:rPr lang="en-US" sz="1100" dirty="0" err="1"/>
              <a:t>Almendariz</a:t>
            </a:r>
            <a:r>
              <a:rPr lang="en-US" sz="1100" dirty="0"/>
              <a:t>, 8 Walnut, 21.4, 12.623048, 29.44 d90e5bc9f95dc7eb, Sat Jul 23 15:27:32 CDT 2016, 44.321270000000005, -93.959525, 249.1, REQUIRED TRAILERING, Cristian </a:t>
            </a:r>
            <a:r>
              <a:rPr lang="en-US" sz="1100" dirty="0" err="1"/>
              <a:t>Almendariz</a:t>
            </a:r>
            <a:r>
              <a:rPr lang="en-US" sz="1100" dirty="0"/>
              <a:t>, 8 Walnut, 17.9, 10.422095, 31.2 d90e5bc9f95dc7eb, Sat Jul 23 15:27:42 CDT 2016, 44.322044999999996, -93.95885000000001, 246.5, REQUIRED TRAILERING, Cristian </a:t>
            </a:r>
            <a:r>
              <a:rPr lang="en-US" sz="1100" dirty="0" err="1"/>
              <a:t>Almendariz</a:t>
            </a:r>
            <a:r>
              <a:rPr lang="en-US" sz="1100" dirty="0"/>
              <a:t>, 8 Walnut, 16.2, 9.33037, 30.13 d90e5bc9f95dc7eb, Sat Jul 23 15:27:52 CDT 2016, 44.32271166666666, -93.95830333333333, 246.2, REQUIRED TRAILERING, Cristian </a:t>
            </a:r>
            <a:r>
              <a:rPr lang="en-US" sz="1100" dirty="0" err="1"/>
              <a:t>Almendariz</a:t>
            </a:r>
            <a:r>
              <a:rPr lang="en-US" sz="1100" dirty="0"/>
              <a:t>, 8 Walnut, 15.1, 8.5891695, 33.41 d90e5bc9f95dc7eb, Sat Jul 23 15:28:02 CDT 2016, 44.32344666666666, -93.95777666666666, 252.4, REQUIRED TRAILERING, Cristian </a:t>
            </a:r>
            <a:r>
              <a:rPr lang="en-US" sz="1100" dirty="0" err="1"/>
              <a:t>Almendariz</a:t>
            </a:r>
            <a:r>
              <a:rPr lang="en-US" sz="1100" dirty="0"/>
              <a:t>, 8 Walnut, 15.6, 8.695203, 29.69 d90e5bc9f95dc7eb, Sat Jul 23 15:28:12 CDT 2016, 44.324063333333335, -93.95722666666667, 253.0, REQUIRED TRAILERING, Cristian </a:t>
            </a:r>
            <a:r>
              <a:rPr lang="en-US" sz="1100" dirty="0" err="1"/>
              <a:t>Almendariz</a:t>
            </a:r>
            <a:r>
              <a:rPr lang="en-US" sz="1100" dirty="0"/>
              <a:t>, 8 Walnut, 17.5, 10.068481, 31.85 d90e5bc9f95dc7eb, Sat Jul 23 15:28:22 CDT 2016, 44.32474833333334, -93.956635, 254.5, REQUIRED TRAILERING, Cristian </a:t>
            </a:r>
            <a:r>
              <a:rPr lang="en-US" sz="1100" dirty="0" err="1"/>
              <a:t>Almendariz</a:t>
            </a:r>
            <a:r>
              <a:rPr lang="en-US" sz="1100" dirty="0"/>
              <a:t>, 8 Walnut, 14.8, 8.229894, 32.1 d90e5bc9f95dc7eb, </a:t>
            </a:r>
          </a:p>
        </p:txBody>
      </p:sp>
    </p:spTree>
    <p:extLst>
      <p:ext uri="{BB962C8B-B14F-4D97-AF65-F5344CB8AC3E}">
        <p14:creationId xmlns:p14="http://schemas.microsoft.com/office/powerpoint/2010/main" val="3032015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a:t>
            </a:r>
          </a:p>
        </p:txBody>
      </p:sp>
      <p:sp>
        <p:nvSpPr>
          <p:cNvPr id="3" name="Content Placeholder 2"/>
          <p:cNvSpPr>
            <a:spLocks noGrp="1"/>
          </p:cNvSpPr>
          <p:nvPr>
            <p:ph idx="1"/>
          </p:nvPr>
        </p:nvSpPr>
        <p:spPr>
          <a:xfrm>
            <a:off x="406400" y="1524001"/>
            <a:ext cx="11785600" cy="4556125"/>
          </a:xfrm>
        </p:spPr>
        <p:txBody>
          <a:bodyPr>
            <a:noAutofit/>
          </a:bodyPr>
          <a:lstStyle/>
          <a:p>
            <a:pPr marL="0" indent="0">
              <a:buNone/>
            </a:pPr>
            <a:r>
              <a:rPr lang="en-US" sz="1050" dirty="0"/>
              <a:t>d90e5bc9f95dc7eb, Sat Jul 23 15:24:22 CDT 2016, 44.30015, -93.95617166666668, 259.3, REQUIRED TRAILERING, Cristian </a:t>
            </a:r>
            <a:r>
              <a:rPr lang="en-US" sz="1050" dirty="0" err="1"/>
              <a:t>Almendariz</a:t>
            </a:r>
            <a:r>
              <a:rPr lang="en-US" sz="1050" dirty="0"/>
              <a:t>, 8 Walnut, 31.4, 19.009722, 353.75</a:t>
            </a:r>
          </a:p>
          <a:p>
            <a:pPr marL="0" indent="0">
              <a:buNone/>
            </a:pPr>
            <a:r>
              <a:rPr lang="en-US" sz="1050" dirty="0"/>
              <a:t>d90e5bc9f95dc7eb, Sat Jul 23 15:24:32 CDT 2016, 44.30194166666667, -93.95646166666666, 251.8, REQUIRED TRAILERING, Cristian </a:t>
            </a:r>
            <a:r>
              <a:rPr lang="en-US" sz="1050" dirty="0" err="1"/>
              <a:t>Almendariz</a:t>
            </a:r>
            <a:r>
              <a:rPr lang="en-US" sz="1050" dirty="0"/>
              <a:t>, 8 Walnut, 33.1, 20.149317, 352.67 </a:t>
            </a:r>
          </a:p>
          <a:p>
            <a:pPr marL="0" indent="0">
              <a:buNone/>
            </a:pPr>
            <a:r>
              <a:rPr lang="en-US" sz="1050" dirty="0"/>
              <a:t>d90e5bc9f95dc7eb, Sat Jul 23 15:24:42 CDT 2016, 44.303853333333336, -93.95695333333333, 244.5, REQUIRED TRAILERING, Cristian </a:t>
            </a:r>
            <a:r>
              <a:rPr lang="en-US" sz="1050" dirty="0" err="1"/>
              <a:t>Almendariz</a:t>
            </a:r>
            <a:r>
              <a:rPr lang="en-US" sz="1050" dirty="0"/>
              <a:t>, 8 Walnut, 35.9, 22.167542, 343.39 </a:t>
            </a:r>
          </a:p>
          <a:p>
            <a:pPr marL="0" indent="0">
              <a:buNone/>
            </a:pPr>
            <a:r>
              <a:rPr lang="en-US" sz="1050" dirty="0"/>
              <a:t>d90e5bc9f95dc7eb, Sat Jul 23 15:24:52 CDT 2016, 44.30573666666666, -93.95811666666665, 237.8, REQUIRED TRAILERING, Cristian </a:t>
            </a:r>
            <a:r>
              <a:rPr lang="en-US" sz="1050" dirty="0" err="1"/>
              <a:t>Almendariz</a:t>
            </a:r>
            <a:r>
              <a:rPr lang="en-US" sz="1050" dirty="0"/>
              <a:t>, 8 Walnut, 37.2, 23.086836, 331.04 </a:t>
            </a:r>
          </a:p>
          <a:p>
            <a:pPr marL="0" indent="0">
              <a:buNone/>
            </a:pPr>
            <a:r>
              <a:rPr lang="en-US" sz="1050" dirty="0"/>
              <a:t>d90e5bc9f95dc7eb, Sat Jul 23 15:25:02 CDT 2016, 44.307280000000006, -93.95971999999999, 231.4, REQUIRED TRAILERING, Cristian </a:t>
            </a:r>
            <a:r>
              <a:rPr lang="en-US" sz="1050" dirty="0" err="1"/>
              <a:t>Almendariz</a:t>
            </a:r>
            <a:r>
              <a:rPr lang="en-US" sz="1050" dirty="0"/>
              <a:t>, 8 Walnut, 32.1, 19.793129, 321.64 </a:t>
            </a:r>
          </a:p>
          <a:p>
            <a:pPr marL="0" indent="0">
              <a:buNone/>
            </a:pPr>
            <a:r>
              <a:rPr lang="en-US" sz="1050" dirty="0"/>
              <a:t>d90e5bc9f95dc7eb, Sat Jul 23 15:25:12 CDT 2016, 44.308551666666666, -93.96116666666667, 231.9, REQUIRED TRAILERING, Cristian </a:t>
            </a:r>
            <a:r>
              <a:rPr lang="en-US" sz="1050" dirty="0" err="1"/>
              <a:t>Almendariz</a:t>
            </a:r>
            <a:r>
              <a:rPr lang="en-US" sz="1050" dirty="0"/>
              <a:t>, 8 Walnut, 28.3, 17.517027, 321.7 </a:t>
            </a:r>
          </a:p>
          <a:p>
            <a:pPr marL="0" indent="0">
              <a:buNone/>
            </a:pPr>
            <a:r>
              <a:rPr lang="en-US" sz="1050" dirty="0"/>
              <a:t>d90e5bc9f95dc7eb, Sat Jul 23 15:25:22 CDT 2016, 44.309868333333334, -93.96240000000002, 234.9, REQUIRED TRAILERING, Cristian </a:t>
            </a:r>
            <a:r>
              <a:rPr lang="en-US" sz="1050" dirty="0" err="1"/>
              <a:t>Almendariz</a:t>
            </a:r>
            <a:r>
              <a:rPr lang="en-US" sz="1050" dirty="0"/>
              <a:t>, 8 Walnut, 28.0, 17.412024, 332.47 </a:t>
            </a:r>
          </a:p>
          <a:p>
            <a:pPr marL="0" indent="0">
              <a:buNone/>
            </a:pPr>
            <a:r>
              <a:rPr lang="en-US" sz="1050" dirty="0"/>
              <a:t>d90e5bc9f95dc7eb, Sat Jul 23 15:25:32 CDT 2016, 44.311285, -93.96335333333333, 236.6, REQUIRED TRAILERING, Cristian </a:t>
            </a:r>
            <a:r>
              <a:rPr lang="en-US" sz="1050" dirty="0" err="1"/>
              <a:t>Almendariz</a:t>
            </a:r>
            <a:r>
              <a:rPr lang="en-US" sz="1050" dirty="0"/>
              <a:t>, 8 Walnut, 27.8, 17.415112, 334.55 </a:t>
            </a:r>
          </a:p>
          <a:p>
            <a:pPr marL="0" indent="0">
              <a:buNone/>
            </a:pPr>
            <a:r>
              <a:rPr lang="en-US" sz="1050" dirty="0"/>
              <a:t>d90e5bc9f95dc7eb, Sat Jul 23 15:25:42 CDT 2016, 44.312630000000006, -93.96423166666666, 237.9, REQUIRED TRAILERING, Cristian </a:t>
            </a:r>
            <a:r>
              <a:rPr lang="en-US" sz="1050" dirty="0" err="1"/>
              <a:t>Almendariz</a:t>
            </a:r>
            <a:r>
              <a:rPr lang="en-US" sz="1050" dirty="0"/>
              <a:t>, 8 Walnut, 25.4, 15.826164, 334.6 </a:t>
            </a:r>
          </a:p>
          <a:p>
            <a:pPr marL="0" indent="0">
              <a:buNone/>
            </a:pPr>
            <a:r>
              <a:rPr lang="en-US" sz="1050" dirty="0"/>
              <a:t>d90e5bc9f95dc7eb, Sat Jul 23 15:25:52 CDT 2016, 44.31361333333333, -93.96510166666667, 240.4, REQUIRED TRAILERING, Cristian </a:t>
            </a:r>
            <a:r>
              <a:rPr lang="en-US" sz="1050" dirty="0" err="1"/>
              <a:t>Almendariz</a:t>
            </a:r>
            <a:r>
              <a:rPr lang="en-US" sz="1050" dirty="0"/>
              <a:t>, 8 Walnut, 13.7, 7.9689293, 310.96 </a:t>
            </a:r>
          </a:p>
          <a:p>
            <a:pPr marL="0" indent="0">
              <a:buNone/>
            </a:pPr>
            <a:r>
              <a:rPr lang="en-US" sz="1050" dirty="0"/>
              <a:t>d90e5bc9f95dc7eb, Sat Jul 23 15:26:02 CDT 2016, 44.313736666666664, -93.96533166666669, 240.6, REQUIRED TRAILERING, Cristian </a:t>
            </a:r>
            <a:r>
              <a:rPr lang="en-US" sz="1050" dirty="0" err="1"/>
              <a:t>Almendariz</a:t>
            </a:r>
            <a:r>
              <a:rPr lang="en-US" sz="1050" dirty="0"/>
              <a:t>, 8 Walnut, 4.1, 0.0, 307.71 </a:t>
            </a:r>
          </a:p>
          <a:p>
            <a:pPr marL="0" indent="0">
              <a:buNone/>
            </a:pPr>
            <a:r>
              <a:rPr lang="en-US" sz="1050" dirty="0"/>
              <a:t>d90e5bc9f95dc7eb, Sat Jul 23 15:26:12 CDT 2016, 44.313781666666664, -93.96542666666667, 241.3, REQUIRED TRAILERING, Cristian </a:t>
            </a:r>
            <a:r>
              <a:rPr lang="en-US" sz="1050" dirty="0" err="1"/>
              <a:t>Almendariz</a:t>
            </a:r>
            <a:r>
              <a:rPr lang="en-US" sz="1050" dirty="0"/>
              <a:t>, 8 Walnut, 7.3, 3.847034, 310.16</a:t>
            </a:r>
          </a:p>
          <a:p>
            <a:pPr marL="0" indent="0">
              <a:buNone/>
            </a:pPr>
            <a:r>
              <a:rPr lang="en-US" sz="1050" dirty="0"/>
              <a:t>d90e5bc9f95dc7eb, Sat Jul 23 15:26:22 CDT 2016, 44.314184999999995, -93.96534166666667, 243.2, REQUIRED TRAILERING, Cristian </a:t>
            </a:r>
            <a:r>
              <a:rPr lang="en-US" sz="1050" dirty="0" err="1"/>
              <a:t>Almendariz</a:t>
            </a:r>
            <a:r>
              <a:rPr lang="en-US" sz="1050" dirty="0"/>
              <a:t>, 8 Walnut, 15.9, 9.325223, 26.7 d90e5bc9f95dc7eb, Sat Jul 23 15:26:32 CDT 2016, 44.315196666666665, -93.96469, 245.4, REQUIRED TRAILERING, Cristian </a:t>
            </a:r>
            <a:r>
              <a:rPr lang="en-US" sz="1050" dirty="0" err="1"/>
              <a:t>Almendariz</a:t>
            </a:r>
            <a:r>
              <a:rPr lang="en-US" sz="1050" dirty="0"/>
              <a:t>, 8 Walnut, 24.9, 14.556344, 24.34 </a:t>
            </a:r>
          </a:p>
          <a:p>
            <a:pPr marL="0" indent="0">
              <a:buNone/>
            </a:pPr>
            <a:r>
              <a:rPr lang="en-US" sz="1050" dirty="0"/>
              <a:t>d90e5bc9f95dc7eb, Sat Jul 23 15:26:42 CDT 2016, 44.31632, -93.96401499999999, 248.6, REQUIRED TRAILERING, Cristian </a:t>
            </a:r>
            <a:r>
              <a:rPr lang="en-US" sz="1050" dirty="0" err="1"/>
              <a:t>Almendariz</a:t>
            </a:r>
            <a:r>
              <a:rPr lang="en-US" sz="1050" dirty="0"/>
              <a:t>, 8 Walnut, 20.5, 11.182341, 15.46 </a:t>
            </a:r>
          </a:p>
          <a:p>
            <a:pPr marL="0" indent="0">
              <a:buNone/>
            </a:pPr>
            <a:r>
              <a:rPr lang="en-US" sz="1050" dirty="0"/>
              <a:t>d90e5bc9f95dc7eb, Sat Jul 23 15:26:52 CDT 2016, 44.317350000000005, -93.96287666666667, 239.9, REQUIRED TRAILERING, Cristian </a:t>
            </a:r>
            <a:r>
              <a:rPr lang="en-US" sz="1050" dirty="0" err="1"/>
              <a:t>Almendariz</a:t>
            </a:r>
            <a:r>
              <a:rPr lang="en-US" sz="1050" dirty="0"/>
              <a:t>, 8 Walnut, 25.1, 14.613479, 34.02</a:t>
            </a:r>
          </a:p>
          <a:p>
            <a:pPr marL="0" indent="0">
              <a:buNone/>
            </a:pPr>
            <a:r>
              <a:rPr lang="en-US" sz="1050" dirty="0"/>
              <a:t>d90e5bc9f95dc7eb, Sat Jul 23 15:27:02 CDT 2016, 44.318374999999996, -93.96199999999999, 238.5, REQUIRED TRAILERING, Cristian </a:t>
            </a:r>
            <a:r>
              <a:rPr lang="en-US" sz="1050" dirty="0" err="1"/>
              <a:t>Almendariz</a:t>
            </a:r>
            <a:r>
              <a:rPr lang="en-US" sz="1050" dirty="0"/>
              <a:t>, 8 Walnut, 24.5, 14.561492, 29.92</a:t>
            </a:r>
          </a:p>
          <a:p>
            <a:pPr marL="0" indent="0">
              <a:buNone/>
            </a:pPr>
            <a:r>
              <a:rPr lang="en-US" sz="1050" dirty="0"/>
              <a:t>d90e5bc9f95dc7eb, Sat Jul 23 15:27:12 CDT 2016, 44.31947166666667, -93.96110666666667, 248.3, REQUIRED TRAILERING, Cristian </a:t>
            </a:r>
            <a:r>
              <a:rPr lang="en-US" sz="1050" dirty="0" err="1"/>
              <a:t>Almendariz</a:t>
            </a:r>
            <a:r>
              <a:rPr lang="en-US" sz="1050" dirty="0"/>
              <a:t>, 8 Walnut, 23.3, 13.310202, 29.48</a:t>
            </a:r>
          </a:p>
          <a:p>
            <a:pPr marL="0" indent="0">
              <a:buNone/>
            </a:pPr>
            <a:r>
              <a:rPr lang="en-US" sz="1050" dirty="0"/>
              <a:t>d90e5bc9f95dc7eb, Sat Jul 23 15:27:22 CDT 2016, 44.32052, -93.96021999999999, 253.1, REQUIRED TRAILERING, Cristian </a:t>
            </a:r>
            <a:r>
              <a:rPr lang="en-US" sz="1050" dirty="0" err="1"/>
              <a:t>Almendariz</a:t>
            </a:r>
            <a:r>
              <a:rPr lang="en-US" sz="1050" dirty="0"/>
              <a:t>, 8 Walnut, 21.4, 12.623048, 29.44 </a:t>
            </a:r>
          </a:p>
          <a:p>
            <a:pPr marL="0" indent="0">
              <a:buNone/>
            </a:pPr>
            <a:r>
              <a:rPr lang="en-US" sz="1050" dirty="0"/>
              <a:t>d90e5bc9f95dc7eb, Sat Jul 23 15:27:32 CDT 2016, 44.321270000000005, -93.959525, 249.1, REQUIRED TRAILERING, Cristian </a:t>
            </a:r>
            <a:r>
              <a:rPr lang="en-US" sz="1050" dirty="0" err="1"/>
              <a:t>Almendariz</a:t>
            </a:r>
            <a:r>
              <a:rPr lang="en-US" sz="1050" dirty="0"/>
              <a:t>, 8 Walnut, 17.9, 10.422095, 31.2 </a:t>
            </a:r>
          </a:p>
          <a:p>
            <a:pPr marL="0" indent="0">
              <a:buNone/>
            </a:pPr>
            <a:r>
              <a:rPr lang="en-US" sz="1050" dirty="0"/>
              <a:t>d90e5bc9f95dc7eb, Sat Jul 23 15:27:42 CDT 2016, 44.322044999999996, -93.95885000000001, 246.5, REQUIRED TRAILERING, Cristian </a:t>
            </a:r>
            <a:r>
              <a:rPr lang="en-US" sz="1050" dirty="0" err="1"/>
              <a:t>Almendariz</a:t>
            </a:r>
            <a:r>
              <a:rPr lang="en-US" sz="1050" dirty="0"/>
              <a:t>, 8 Walnut, 16.2, 9.33037, 30.13</a:t>
            </a:r>
          </a:p>
          <a:p>
            <a:pPr marL="0" indent="0">
              <a:buNone/>
            </a:pPr>
            <a:r>
              <a:rPr lang="en-US" sz="1050" dirty="0"/>
              <a:t>d90e5bc9f95dc7eb, Sat Jul 23 15:27:52 CDT 2016, 44.32271166666666, -93.95830333333333, 246.2, REQUIRED TRAILERING, Cristian </a:t>
            </a:r>
            <a:r>
              <a:rPr lang="en-US" sz="1050" dirty="0" err="1"/>
              <a:t>Almendariz</a:t>
            </a:r>
            <a:r>
              <a:rPr lang="en-US" sz="1050" dirty="0"/>
              <a:t>, 8 Walnut, 15.1, 8.5891695, 33.41</a:t>
            </a:r>
          </a:p>
          <a:p>
            <a:pPr marL="0" indent="0">
              <a:buNone/>
            </a:pPr>
            <a:r>
              <a:rPr lang="en-US" sz="1050" dirty="0"/>
              <a:t>d90e5bc9f95dc7eb, Sat Jul 23 15:28:02 CDT 2016, 44.32344666666666, -93.95777666666666, 252.4, REQUIRED TRAILERING, Cristian </a:t>
            </a:r>
            <a:r>
              <a:rPr lang="en-US" sz="1050" dirty="0" err="1"/>
              <a:t>Almendariz</a:t>
            </a:r>
            <a:r>
              <a:rPr lang="en-US" sz="1050" dirty="0"/>
              <a:t>, 8 Walnut, 15.6, 8.695203, 29.69</a:t>
            </a:r>
          </a:p>
          <a:p>
            <a:pPr marL="0" indent="0">
              <a:buNone/>
            </a:pPr>
            <a:r>
              <a:rPr lang="en-US" sz="1050" dirty="0"/>
              <a:t>d90e5bc9f95dc7eb, Sat Jul 23 15:28:12 CDT 2016, 44.324063333333335, -93.95722666666667, 253.0, REQUIRED TRAILERING, Cristian </a:t>
            </a:r>
            <a:r>
              <a:rPr lang="en-US" sz="1050" dirty="0" err="1"/>
              <a:t>Almendariz</a:t>
            </a:r>
            <a:r>
              <a:rPr lang="en-US" sz="1050" dirty="0"/>
              <a:t>, 8 Walnut, 17.5, 10.068481, 31.85</a:t>
            </a:r>
          </a:p>
          <a:p>
            <a:pPr marL="0" indent="0">
              <a:buNone/>
            </a:pPr>
            <a:r>
              <a:rPr lang="en-US" sz="1050" dirty="0"/>
              <a:t>d90e5bc9f95dc7eb, Sat Jul 23 15:28:22 CDT 2016, 44.32474833333334, -93.956635, 254.5, REQUIRED TRAILERING, Cristian </a:t>
            </a:r>
            <a:r>
              <a:rPr lang="en-US" sz="1050" dirty="0" err="1"/>
              <a:t>Almendariz</a:t>
            </a:r>
            <a:r>
              <a:rPr lang="en-US" sz="1050" dirty="0"/>
              <a:t>, 8 Walnut, 14.8, 8.229894, 32.</a:t>
            </a:r>
          </a:p>
        </p:txBody>
      </p:sp>
    </p:spTree>
    <p:extLst>
      <p:ext uri="{BB962C8B-B14F-4D97-AF65-F5344CB8AC3E}">
        <p14:creationId xmlns:p14="http://schemas.microsoft.com/office/powerpoint/2010/main" val="1223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0041734"/>
              </p:ext>
            </p:extLst>
          </p:nvPr>
        </p:nvGraphicFramePr>
        <p:xfrm>
          <a:off x="1981201" y="1371600"/>
          <a:ext cx="7893065" cy="5034908"/>
        </p:xfrm>
        <a:graphic>
          <a:graphicData uri="http://schemas.openxmlformats.org/drawingml/2006/table">
            <a:tbl>
              <a:tblPr>
                <a:tableStyleId>{2D5ABB26-0587-4C30-8999-92F81FD0307C}</a:tableStyleId>
              </a:tblPr>
              <a:tblGrid>
                <a:gridCol w="622454">
                  <a:extLst>
                    <a:ext uri="{9D8B030D-6E8A-4147-A177-3AD203B41FA5}">
                      <a16:colId xmlns:a16="http://schemas.microsoft.com/office/drawing/2014/main" val="20000"/>
                    </a:ext>
                  </a:extLst>
                </a:gridCol>
                <a:gridCol w="1724179">
                  <a:extLst>
                    <a:ext uri="{9D8B030D-6E8A-4147-A177-3AD203B41FA5}">
                      <a16:colId xmlns:a16="http://schemas.microsoft.com/office/drawing/2014/main" val="20001"/>
                    </a:ext>
                  </a:extLst>
                </a:gridCol>
                <a:gridCol w="811366">
                  <a:extLst>
                    <a:ext uri="{9D8B030D-6E8A-4147-A177-3AD203B41FA5}">
                      <a16:colId xmlns:a16="http://schemas.microsoft.com/office/drawing/2014/main" val="20002"/>
                    </a:ext>
                  </a:extLst>
                </a:gridCol>
                <a:gridCol w="843116">
                  <a:extLst>
                    <a:ext uri="{9D8B030D-6E8A-4147-A177-3AD203B41FA5}">
                      <a16:colId xmlns:a16="http://schemas.microsoft.com/office/drawing/2014/main" val="20003"/>
                    </a:ext>
                  </a:extLst>
                </a:gridCol>
                <a:gridCol w="1309841">
                  <a:extLst>
                    <a:ext uri="{9D8B030D-6E8A-4147-A177-3AD203B41FA5}">
                      <a16:colId xmlns:a16="http://schemas.microsoft.com/office/drawing/2014/main" val="20004"/>
                    </a:ext>
                  </a:extLst>
                </a:gridCol>
                <a:gridCol w="1095529">
                  <a:extLst>
                    <a:ext uri="{9D8B030D-6E8A-4147-A177-3AD203B41FA5}">
                      <a16:colId xmlns:a16="http://schemas.microsoft.com/office/drawing/2014/main" val="20005"/>
                    </a:ext>
                  </a:extLst>
                </a:gridCol>
                <a:gridCol w="788534">
                  <a:extLst>
                    <a:ext uri="{9D8B030D-6E8A-4147-A177-3AD203B41FA5}">
                      <a16:colId xmlns:a16="http://schemas.microsoft.com/office/drawing/2014/main" val="20006"/>
                    </a:ext>
                  </a:extLst>
                </a:gridCol>
                <a:gridCol w="698046">
                  <a:extLst>
                    <a:ext uri="{9D8B030D-6E8A-4147-A177-3AD203B41FA5}">
                      <a16:colId xmlns:a16="http://schemas.microsoft.com/office/drawing/2014/main" val="20007"/>
                    </a:ext>
                  </a:extLst>
                </a:gridCol>
              </a:tblGrid>
              <a:tr h="42784">
                <a:tc>
                  <a:txBody>
                    <a:bodyPr/>
                    <a:lstStyle/>
                    <a:p>
                      <a:pPr algn="l" fontAlgn="b"/>
                      <a:r>
                        <a:rPr lang="en-US" sz="1000" u="none" strike="noStrike" dirty="0">
                          <a:effectLst/>
                        </a:rPr>
                        <a:t>Team</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000" u="none" strike="noStrike" dirty="0">
                          <a:effectLst/>
                        </a:rPr>
                        <a:t>Date Time</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000" u="none" strike="noStrike" dirty="0">
                          <a:effectLst/>
                        </a:rPr>
                        <a:t>LAT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000" u="none" strike="noStrike">
                          <a:effectLst/>
                        </a:rPr>
                        <a:t>LONG</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000" u="none" strike="noStrike" dirty="0">
                          <a:effectLst/>
                        </a:rPr>
                        <a:t>Status</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000" u="none" strike="noStrike" dirty="0">
                          <a:effectLst/>
                        </a:rPr>
                        <a:t>Judge</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000" u="none" strike="noStrike" dirty="0">
                          <a:effectLst/>
                        </a:rPr>
                        <a:t>Speed</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fontAlgn="b"/>
                      <a:r>
                        <a:rPr lang="en-US" sz="1000" u="none" strike="noStrike" dirty="0">
                          <a:effectLst/>
                        </a:rPr>
                        <a:t>Heading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15:24:22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44.30015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-93.95617167</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19.009722</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353.75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01"/>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15:24:32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44.30194167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-93.95646167</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REQUIRED TRAILERING</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20.149317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352.67</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15:24:42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44.30385333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-93.95695333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a:effectLst/>
                        </a:rPr>
                        <a:t> Cristian Almendariz</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22.167542</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343.39</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03"/>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15:24:52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44.30573667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-93.95811667</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REQUIRED TRAILERING</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Cristian Almendariz</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23.086836</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331.04</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15:25:02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44.30728</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-93.95972</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a:effectLst/>
                        </a:rPr>
                        <a:t> REQUIRED TRAILERING</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a:effectLst/>
                        </a:rPr>
                        <a:t> Cristian Almendariz</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19.793129</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321.64</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05"/>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15:25:12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44.30855167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-93.96116667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17.517027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321.7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15:25:22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44.30986833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-93.9624</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17.412024</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332.47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07"/>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15:25:32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44.311285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-93.96335333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REQUIRED TRAILERING</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Cristian Almendariz</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17.415112</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334.55</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15:25:42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44.31263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-93.96423167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a:effectLst/>
                        </a:rPr>
                        <a:t> REQUIRED TRAILERING</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15.826164</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334.6</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09"/>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15:25:52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44.31361333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-93.96510167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REQUIRED TRAILERING</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7.9689293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310.96</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15:26:02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44.31373667</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-93.96533167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0</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307.71</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11"/>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a:effectLst/>
                        </a:rPr>
                        <a:t> Sat Jul 23 15:26:12 CDT 2016</a:t>
                      </a:r>
                      <a:endParaRPr lang="ro-RO"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44.31378167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-93.96542667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Cristian Almendariz</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3.847034</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310.16</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15:26:22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44.314185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-93.96534167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9.325223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26.7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13"/>
                  </a:ext>
                </a:extLst>
              </a:tr>
              <a:tr h="195202">
                <a:tc>
                  <a:txBody>
                    <a:bodyPr/>
                    <a:lstStyle/>
                    <a:p>
                      <a:pPr algn="l" fontAlgn="b"/>
                      <a:r>
                        <a:rPr lang="en-US" sz="1000" u="none" strike="noStrike" dirty="0">
                          <a:effectLst/>
                        </a:rPr>
                        <a:t> 8 </a:t>
                      </a:r>
                      <a:r>
                        <a:rPr kumimoji="0" lang="en-US" sz="1000" u="none" strike="noStrike" kern="1200" dirty="0">
                          <a:solidFill>
                            <a:schemeClr val="tx1"/>
                          </a:solidFill>
                          <a:effectLst/>
                          <a:latin typeface="+mn-lt"/>
                          <a:ea typeface="+mn-ea"/>
                          <a:cs typeface="+mn-cs"/>
                        </a:rPr>
                        <a:t>Walnut</a:t>
                      </a: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a:effectLst/>
                        </a:rPr>
                        <a:t> Sat Jul 23 15:26:32 CDT 2016</a:t>
                      </a:r>
                      <a:endParaRPr lang="ro-RO"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44.31519667</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-93.96469</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14.556344</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24.34</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a:effectLst/>
                        </a:rPr>
                        <a:t> Sat Jul 23 15:26:42 CDT 2016</a:t>
                      </a:r>
                      <a:endParaRPr lang="ro-RO"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44.31632</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-93.964015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11.182341</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15.46</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15"/>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15:26:52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44.31735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-93.96287667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Cristian Almendariz</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14.613479</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34.02</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a:effectLst/>
                        </a:rPr>
                        <a:t> Sat Jul 23 15:27:02 CDT 2016</a:t>
                      </a:r>
                      <a:endParaRPr lang="ro-RO"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44.318375</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-93.962</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14.561492</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29.92</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17"/>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15:27:12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44.31947167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-93.96110667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13.310202</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29.48</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15:27:22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44.32052</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-93.96022</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12.623048</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29.44</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19"/>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a:effectLst/>
                        </a:rPr>
                        <a:t> Sat Jul 23 15:27:32 CDT 2016</a:t>
                      </a:r>
                      <a:endParaRPr lang="ro-RO"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44.32127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-93.959525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10.422095</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31.2</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0"/>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15:27:42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44.322045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-93.95885</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9.33037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30.13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21"/>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a:effectLst/>
                        </a:rPr>
                        <a:t> Sat Jul 23 15:27:52 CDT 2016</a:t>
                      </a:r>
                      <a:endParaRPr lang="ro-RO"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44.32271167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-93.95830333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Cristian Almendariz</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8.5891695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33.41</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15:28:02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a:effectLst/>
                        </a:rPr>
                        <a:t>44.32344667</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-93.95777667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8.695203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29.69</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23"/>
                  </a:ext>
                </a:extLst>
              </a:tr>
              <a:tr h="195202">
                <a:tc>
                  <a:txBody>
                    <a:bodyPr/>
                    <a:lstStyle/>
                    <a:p>
                      <a:pPr algn="l" fontAlgn="b"/>
                      <a:r>
                        <a:rPr lang="en-US" sz="1000" u="none" strike="noStrike">
                          <a:effectLst/>
                        </a:rPr>
                        <a:t> 8 Walnut</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15:28:12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a:effectLst/>
                        </a:rPr>
                        <a:t>44.32406333</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-93.95722667</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a:effectLst/>
                        </a:rPr>
                        <a:t> Cristian Almendariz</a:t>
                      </a:r>
                      <a:endParaRPr lang="en-US" sz="1000" b="0" i="0" u="none" strike="noStrike">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10.068481</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u="none" strike="noStrike" dirty="0">
                          <a:effectLst/>
                        </a:rPr>
                        <a:t>31.85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4"/>
                  </a:ext>
                </a:extLst>
              </a:tr>
              <a:tr h="195202">
                <a:tc>
                  <a:txBody>
                    <a:bodyPr/>
                    <a:lstStyle/>
                    <a:p>
                      <a:pPr algn="l" fontAlgn="b"/>
                      <a:r>
                        <a:rPr lang="en-US" sz="1000" u="none" strike="noStrike" dirty="0">
                          <a:effectLst/>
                        </a:rPr>
                        <a:t> 8 Walnut</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ro-RO" sz="1000" u="none" strike="noStrike" dirty="0">
                          <a:effectLst/>
                        </a:rPr>
                        <a:t> Sat </a:t>
                      </a:r>
                      <a:r>
                        <a:rPr lang="ro-RO" sz="1000" u="none" strike="noStrike" dirty="0" err="1">
                          <a:effectLst/>
                        </a:rPr>
                        <a:t>Jul</a:t>
                      </a:r>
                      <a:r>
                        <a:rPr lang="ro-RO" sz="1000" u="none" strike="noStrike" dirty="0">
                          <a:effectLst/>
                        </a:rPr>
                        <a:t> 23 15:28:22 CDT 2016</a:t>
                      </a:r>
                      <a:endParaRPr lang="ro-RO"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44.32474833</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-93.956635</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REQUIRED TRAILERING</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l" fontAlgn="b"/>
                      <a:r>
                        <a:rPr lang="en-US" sz="1000" u="none" strike="noStrike" dirty="0">
                          <a:effectLst/>
                        </a:rPr>
                        <a:t> Cristian </a:t>
                      </a:r>
                      <a:r>
                        <a:rPr lang="en-US" sz="1000" u="none" strike="noStrike" dirty="0" err="1">
                          <a:effectLst/>
                        </a:rPr>
                        <a:t>Almendariz</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8.229894</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tc>
                  <a:txBody>
                    <a:bodyPr/>
                    <a:lstStyle/>
                    <a:p>
                      <a:pPr algn="ctr" fontAlgn="b"/>
                      <a:r>
                        <a:rPr lang="en-US" sz="1000" u="none" strike="noStrike" dirty="0">
                          <a:effectLst/>
                        </a:rPr>
                        <a:t>32</a:t>
                      </a:r>
                      <a:endParaRPr lang="en-US" sz="1000" b="0" i="0" u="none" strike="noStrike" dirty="0">
                        <a:solidFill>
                          <a:srgbClr val="000000"/>
                        </a:solidFill>
                        <a:effectLst/>
                        <a:latin typeface="Calibri" charset="0"/>
                      </a:endParaRPr>
                    </a:p>
                  </a:txBody>
                  <a:tcPr marL="2458" marR="2458" marT="245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A00"/>
                    </a:solidFill>
                  </a:tcPr>
                </a:tc>
                <a:extLst>
                  <a:ext uri="{0D108BD9-81ED-4DB2-BD59-A6C34878D82A}">
                    <a16:rowId xmlns:a16="http://schemas.microsoft.com/office/drawing/2014/main" val="10025"/>
                  </a:ext>
                </a:extLst>
              </a:tr>
            </a:tbl>
          </a:graphicData>
        </a:graphic>
      </p:graphicFrame>
    </p:spTree>
    <p:extLst>
      <p:ext uri="{BB962C8B-B14F-4D97-AF65-F5344CB8AC3E}">
        <p14:creationId xmlns:p14="http://schemas.microsoft.com/office/powerpoint/2010/main" val="1202405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6019800" y="2952750"/>
            <a:ext cx="5080000" cy="3695700"/>
          </a:xfrm>
          <a:prstGeom prst="rect">
            <a:avLst/>
          </a:prstGeom>
        </p:spPr>
      </p:pic>
      <p:sp>
        <p:nvSpPr>
          <p:cNvPr id="2" name="Title 1"/>
          <p:cNvSpPr>
            <a:spLocks noGrp="1"/>
          </p:cNvSpPr>
          <p:nvPr>
            <p:ph type="title"/>
          </p:nvPr>
        </p:nvSpPr>
        <p:spPr/>
        <p:txBody>
          <a:bodyPr/>
          <a:lstStyle/>
          <a:p>
            <a:r>
              <a:rPr lang="en-US" dirty="0"/>
              <a:t>Display and visualization</a:t>
            </a:r>
          </a:p>
        </p:txBody>
      </p:sp>
      <p:sp>
        <p:nvSpPr>
          <p:cNvPr id="3" name="Content Placeholder 2"/>
          <p:cNvSpPr>
            <a:spLocks noGrp="1"/>
          </p:cNvSpPr>
          <p:nvPr>
            <p:ph idx="1"/>
          </p:nvPr>
        </p:nvSpPr>
        <p:spPr/>
        <p:txBody>
          <a:bodyPr/>
          <a:lstStyle/>
          <a:p>
            <a:r>
              <a:rPr lang="en-US" dirty="0"/>
              <a:t>Numbers</a:t>
            </a:r>
          </a:p>
          <a:p>
            <a:r>
              <a:rPr lang="en-US" dirty="0"/>
              <a:t>Stop light</a:t>
            </a:r>
          </a:p>
          <a:p>
            <a:r>
              <a:rPr lang="en-US" dirty="0"/>
              <a:t>Chart</a:t>
            </a:r>
          </a:p>
        </p:txBody>
      </p:sp>
      <p:pic>
        <p:nvPicPr>
          <p:cNvPr id="4"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67200" y="1371600"/>
            <a:ext cx="3124200" cy="3124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76400" y="4191000"/>
            <a:ext cx="3911600" cy="1955800"/>
          </a:xfrm>
          <a:prstGeom prst="rect">
            <a:avLst/>
          </a:prstGeom>
        </p:spPr>
      </p:pic>
    </p:spTree>
    <p:extLst>
      <p:ext uri="{BB962C8B-B14F-4D97-AF65-F5344CB8AC3E}">
        <p14:creationId xmlns:p14="http://schemas.microsoft.com/office/powerpoint/2010/main" val="396900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and Decision making</a:t>
            </a:r>
          </a:p>
        </p:txBody>
      </p:sp>
      <p:pic>
        <p:nvPicPr>
          <p:cNvPr id="4" name="Picture 3"/>
          <p:cNvPicPr>
            <a:picLocks noChangeAspect="1"/>
          </p:cNvPicPr>
          <p:nvPr/>
        </p:nvPicPr>
        <p:blipFill>
          <a:blip r:embed="rId3"/>
          <a:stretch>
            <a:fillRect/>
          </a:stretch>
        </p:blipFill>
        <p:spPr>
          <a:xfrm>
            <a:off x="1600200" y="1219201"/>
            <a:ext cx="5524500" cy="3208087"/>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8800" y="3086100"/>
            <a:ext cx="5029200" cy="37719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08357" y="3429001"/>
            <a:ext cx="3569677" cy="3131887"/>
          </a:xfrm>
          <a:prstGeom prst="rect">
            <a:avLst/>
          </a:prstGeom>
        </p:spPr>
      </p:pic>
      <p:pic>
        <p:nvPicPr>
          <p:cNvPr id="8" name="Picture 7"/>
          <p:cNvPicPr>
            <a:picLocks noChangeAspect="1"/>
          </p:cNvPicPr>
          <p:nvPr/>
        </p:nvPicPr>
        <p:blipFill>
          <a:blip r:embed="rId6"/>
          <a:stretch>
            <a:fillRect/>
          </a:stretch>
        </p:blipFill>
        <p:spPr>
          <a:xfrm>
            <a:off x="6608954" y="1177258"/>
            <a:ext cx="4059046" cy="1527843"/>
          </a:xfrm>
          <a:prstGeom prst="rect">
            <a:avLst/>
          </a:prstGeom>
        </p:spPr>
      </p:pic>
    </p:spTree>
    <p:extLst>
      <p:ext uri="{BB962C8B-B14F-4D97-AF65-F5344CB8AC3E}">
        <p14:creationId xmlns:p14="http://schemas.microsoft.com/office/powerpoint/2010/main" val="299776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 would do</a:t>
            </a:r>
          </a:p>
        </p:txBody>
      </p:sp>
      <p:sp>
        <p:nvSpPr>
          <p:cNvPr id="3" name="Content Placeholder 2"/>
          <p:cNvSpPr>
            <a:spLocks noGrp="1"/>
          </p:cNvSpPr>
          <p:nvPr>
            <p:ph idx="1"/>
          </p:nvPr>
        </p:nvSpPr>
        <p:spPr/>
        <p:txBody>
          <a:bodyPr/>
          <a:lstStyle/>
          <a:p>
            <a:r>
              <a:rPr lang="en-US" dirty="0"/>
              <a:t>There is no right answer</a:t>
            </a:r>
          </a:p>
          <a:p>
            <a:r>
              <a:rPr lang="en-US" dirty="0"/>
              <a:t>If there was, this is not it</a:t>
            </a:r>
          </a:p>
          <a:p>
            <a:r>
              <a:rPr lang="en-US" dirty="0"/>
              <a:t>This is not endorsed by the Solar Car Challenge</a:t>
            </a:r>
          </a:p>
          <a:p>
            <a:r>
              <a:rPr lang="en-US" dirty="0"/>
              <a:t>This is not an endorsement of any product or company</a:t>
            </a:r>
          </a:p>
          <a:p>
            <a:r>
              <a:rPr lang="en-US" dirty="0"/>
              <a:t>This is what I would do, and how I thought through the problem</a:t>
            </a:r>
          </a:p>
        </p:txBody>
      </p:sp>
    </p:spTree>
    <p:extLst>
      <p:ext uri="{BB962C8B-B14F-4D97-AF65-F5344CB8AC3E}">
        <p14:creationId xmlns:p14="http://schemas.microsoft.com/office/powerpoint/2010/main" val="922308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I want to know</a:t>
            </a:r>
          </a:p>
        </p:txBody>
      </p:sp>
      <p:sp>
        <p:nvSpPr>
          <p:cNvPr id="3" name="Content Placeholder 2"/>
          <p:cNvSpPr>
            <a:spLocks noGrp="1"/>
          </p:cNvSpPr>
          <p:nvPr>
            <p:ph idx="1"/>
          </p:nvPr>
        </p:nvSpPr>
        <p:spPr>
          <a:xfrm>
            <a:off x="1828800" y="1554163"/>
            <a:ext cx="4267200" cy="4525963"/>
          </a:xfrm>
        </p:spPr>
        <p:txBody>
          <a:bodyPr>
            <a:normAutofit fontScale="92500" lnSpcReduction="10000"/>
          </a:bodyPr>
          <a:lstStyle/>
          <a:p>
            <a:r>
              <a:rPr lang="en-US" dirty="0"/>
              <a:t>Minimalist</a:t>
            </a:r>
          </a:p>
          <a:p>
            <a:pPr lvl="1"/>
            <a:r>
              <a:rPr lang="en-US" dirty="0"/>
              <a:t>Array Current</a:t>
            </a:r>
          </a:p>
          <a:p>
            <a:pPr lvl="1"/>
            <a:r>
              <a:rPr lang="en-US" dirty="0"/>
              <a:t>Motor Current</a:t>
            </a:r>
          </a:p>
          <a:p>
            <a:pPr lvl="1"/>
            <a:r>
              <a:rPr lang="en-US" dirty="0"/>
              <a:t>Battery Current</a:t>
            </a:r>
          </a:p>
          <a:p>
            <a:pPr lvl="1"/>
            <a:r>
              <a:rPr lang="en-US" dirty="0"/>
              <a:t>Aux Battery Current</a:t>
            </a:r>
          </a:p>
          <a:p>
            <a:pPr lvl="1"/>
            <a:r>
              <a:rPr lang="en-US" dirty="0"/>
              <a:t>Array voltage</a:t>
            </a:r>
          </a:p>
          <a:p>
            <a:pPr lvl="1"/>
            <a:r>
              <a:rPr lang="en-US" dirty="0"/>
              <a:t>Battery Voltage</a:t>
            </a:r>
          </a:p>
          <a:p>
            <a:pPr lvl="1"/>
            <a:r>
              <a:rPr lang="en-US" dirty="0"/>
              <a:t>Throttle Position</a:t>
            </a:r>
          </a:p>
          <a:p>
            <a:pPr lvl="1"/>
            <a:r>
              <a:rPr lang="en-US" dirty="0"/>
              <a:t>Brake/Regen Position</a:t>
            </a:r>
          </a:p>
          <a:p>
            <a:pPr lvl="1"/>
            <a:r>
              <a:rPr lang="en-US" dirty="0"/>
              <a:t>Speed</a:t>
            </a:r>
          </a:p>
        </p:txBody>
      </p:sp>
      <p:sp>
        <p:nvSpPr>
          <p:cNvPr id="4" name="Content Placeholder 2"/>
          <p:cNvSpPr txBox="1">
            <a:spLocks/>
          </p:cNvSpPr>
          <p:nvPr/>
        </p:nvSpPr>
        <p:spPr>
          <a:xfrm>
            <a:off x="6104965" y="1554162"/>
            <a:ext cx="4267200" cy="4525963"/>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dirty="0"/>
              <a:t>Advanced</a:t>
            </a:r>
          </a:p>
          <a:p>
            <a:pPr lvl="1"/>
            <a:r>
              <a:rPr lang="en-US" dirty="0"/>
              <a:t>Weather</a:t>
            </a:r>
          </a:p>
          <a:p>
            <a:pPr lvl="1"/>
            <a:r>
              <a:rPr lang="en-US" dirty="0"/>
              <a:t>Weight</a:t>
            </a:r>
          </a:p>
          <a:p>
            <a:pPr lvl="1"/>
            <a:r>
              <a:rPr lang="en-US" dirty="0"/>
              <a:t>Road profile</a:t>
            </a:r>
          </a:p>
          <a:p>
            <a:pPr lvl="1"/>
            <a:endParaRPr lang="en-US" dirty="0"/>
          </a:p>
        </p:txBody>
      </p:sp>
    </p:spTree>
    <p:extLst>
      <p:ext uri="{BB962C8B-B14F-4D97-AF65-F5344CB8AC3E}">
        <p14:creationId xmlns:p14="http://schemas.microsoft.com/office/powerpoint/2010/main" val="264927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is it important to Solar Car Racing?</a:t>
            </a:r>
          </a:p>
        </p:txBody>
      </p:sp>
      <p:sp>
        <p:nvSpPr>
          <p:cNvPr id="3" name="Content Placeholder 2"/>
          <p:cNvSpPr>
            <a:spLocks noGrp="1"/>
          </p:cNvSpPr>
          <p:nvPr>
            <p:ph idx="1"/>
          </p:nvPr>
        </p:nvSpPr>
        <p:spPr/>
        <p:txBody>
          <a:bodyPr>
            <a:normAutofit fontScale="70000" lnSpcReduction="20000"/>
          </a:bodyPr>
          <a:lstStyle/>
          <a:p>
            <a:r>
              <a:rPr lang="en-US" dirty="0"/>
              <a:t>Solar car racing in the culmination of thousands of decisions</a:t>
            </a:r>
          </a:p>
          <a:p>
            <a:pPr lvl="1"/>
            <a:r>
              <a:rPr lang="en-US" dirty="0"/>
              <a:t>Design</a:t>
            </a:r>
          </a:p>
          <a:p>
            <a:pPr lvl="2"/>
            <a:r>
              <a:rPr lang="en-US" dirty="0"/>
              <a:t>Three or four wheels</a:t>
            </a:r>
          </a:p>
          <a:p>
            <a:pPr lvl="2"/>
            <a:r>
              <a:rPr lang="en-US" dirty="0"/>
              <a:t>Hub motor or geared</a:t>
            </a:r>
          </a:p>
          <a:p>
            <a:pPr lvl="2"/>
            <a:r>
              <a:rPr lang="en-US" dirty="0"/>
              <a:t>Belt or chain</a:t>
            </a:r>
          </a:p>
          <a:p>
            <a:pPr lvl="2"/>
            <a:r>
              <a:rPr lang="en-US" dirty="0"/>
              <a:t>Type of solar cell</a:t>
            </a:r>
          </a:p>
          <a:p>
            <a:pPr lvl="2"/>
            <a:r>
              <a:rPr lang="en-US" dirty="0"/>
              <a:t>Etc…..</a:t>
            </a:r>
          </a:p>
          <a:p>
            <a:pPr lvl="1"/>
            <a:r>
              <a:rPr lang="en-US" dirty="0"/>
              <a:t>Race</a:t>
            </a:r>
          </a:p>
          <a:p>
            <a:pPr lvl="2"/>
            <a:r>
              <a:rPr lang="en-US" dirty="0"/>
              <a:t>Driver selection</a:t>
            </a:r>
          </a:p>
          <a:p>
            <a:pPr lvl="2"/>
            <a:r>
              <a:rPr lang="en-US" dirty="0"/>
              <a:t>Wait out rain or trailer ahead</a:t>
            </a:r>
          </a:p>
          <a:p>
            <a:pPr lvl="2"/>
            <a:r>
              <a:rPr lang="en-US" dirty="0"/>
              <a:t>Sprint and charge or run a steady pace</a:t>
            </a:r>
          </a:p>
          <a:p>
            <a:pPr lvl="2"/>
            <a:r>
              <a:rPr lang="en-US" dirty="0"/>
              <a:t>Speed</a:t>
            </a:r>
          </a:p>
          <a:p>
            <a:pPr lvl="2"/>
            <a:r>
              <a:rPr lang="en-US" dirty="0"/>
              <a:t>Charging</a:t>
            </a:r>
          </a:p>
          <a:p>
            <a:pPr lvl="2"/>
            <a:r>
              <a:rPr lang="en-US" dirty="0"/>
              <a:t>Etc…….</a:t>
            </a:r>
          </a:p>
          <a:p>
            <a:r>
              <a:rPr lang="en-US" dirty="0"/>
              <a:t>Good information allows good decisions</a:t>
            </a:r>
          </a:p>
          <a:p>
            <a:r>
              <a:rPr lang="en-US" dirty="0"/>
              <a:t>Good decisions are the difference between winning and losing</a:t>
            </a:r>
          </a:p>
        </p:txBody>
      </p:sp>
    </p:spTree>
    <p:extLst>
      <p:ext uri="{BB962C8B-B14F-4D97-AF65-F5344CB8AC3E}">
        <p14:creationId xmlns:p14="http://schemas.microsoft.com/office/powerpoint/2010/main" val="1746511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Sensors</a:t>
            </a:r>
          </a:p>
        </p:txBody>
      </p:sp>
      <p:sp>
        <p:nvSpPr>
          <p:cNvPr id="3" name="Content Placeholder 2"/>
          <p:cNvSpPr>
            <a:spLocks noGrp="1"/>
          </p:cNvSpPr>
          <p:nvPr>
            <p:ph idx="1"/>
          </p:nvPr>
        </p:nvSpPr>
        <p:spPr/>
        <p:txBody>
          <a:bodyPr/>
          <a:lstStyle/>
          <a:p>
            <a:r>
              <a:rPr lang="en-US" dirty="0"/>
              <a:t>Current</a:t>
            </a:r>
          </a:p>
          <a:p>
            <a:pPr lvl="1"/>
            <a:r>
              <a:rPr lang="en-US" dirty="0"/>
              <a:t>Hall Effect sensors</a:t>
            </a:r>
          </a:p>
          <a:p>
            <a:r>
              <a:rPr lang="en-US" dirty="0"/>
              <a:t>Voltage</a:t>
            </a:r>
          </a:p>
          <a:p>
            <a:pPr lvl="1"/>
            <a:r>
              <a:rPr lang="en-US" dirty="0"/>
              <a:t>Custom voltage divider</a:t>
            </a:r>
          </a:p>
          <a:p>
            <a:r>
              <a:rPr lang="en-US" dirty="0"/>
              <a:t>Pedal position</a:t>
            </a:r>
          </a:p>
          <a:p>
            <a:pPr lvl="1"/>
            <a:r>
              <a:rPr lang="en-US" dirty="0"/>
              <a:t>Potentiometer</a:t>
            </a:r>
          </a:p>
          <a:p>
            <a:r>
              <a:rPr lang="en-US" dirty="0"/>
              <a:t>Speed</a:t>
            </a:r>
          </a:p>
          <a:p>
            <a:pPr lvl="1"/>
            <a:r>
              <a:rPr lang="en-US" dirty="0"/>
              <a:t>GPS sensor</a:t>
            </a:r>
          </a:p>
          <a:p>
            <a:endParaRPr lang="en-US" dirty="0"/>
          </a:p>
          <a:p>
            <a:pPr lvl="1"/>
            <a:endParaRPr lang="en-US" dirty="0"/>
          </a:p>
        </p:txBody>
      </p:sp>
    </p:spTree>
    <p:extLst>
      <p:ext uri="{BB962C8B-B14F-4D97-AF65-F5344CB8AC3E}">
        <p14:creationId xmlns:p14="http://schemas.microsoft.com/office/powerpoint/2010/main" val="2132720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4400" y="304800"/>
            <a:ext cx="2743200" cy="5940088"/>
          </a:xfrm>
          <a:prstGeom prst="rect">
            <a:avLst/>
          </a:prstGeom>
          <a:noFill/>
        </p:spPr>
        <p:txBody>
          <a:bodyPr wrap="square" rtlCol="0">
            <a:spAutoFit/>
          </a:bodyPr>
          <a:lstStyle/>
          <a:p>
            <a:r>
              <a:rPr lang="en-US" sz="38000" b="1" dirty="0">
                <a:latin typeface="+mj-lt"/>
              </a:rPr>
              <a:t>?</a:t>
            </a:r>
          </a:p>
        </p:txBody>
      </p:sp>
    </p:spTree>
    <p:extLst>
      <p:ext uri="{BB962C8B-B14F-4D97-AF65-F5344CB8AC3E}">
        <p14:creationId xmlns:p14="http://schemas.microsoft.com/office/powerpoint/2010/main" val="1753725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Ubiquitous sports analogy </a:t>
            </a:r>
          </a:p>
        </p:txBody>
      </p:sp>
      <p:sp>
        <p:nvSpPr>
          <p:cNvPr id="3" name="Content Placeholder 2"/>
          <p:cNvSpPr>
            <a:spLocks noGrp="1"/>
          </p:cNvSpPr>
          <p:nvPr>
            <p:ph idx="1"/>
          </p:nvPr>
        </p:nvSpPr>
        <p:spPr>
          <a:xfrm>
            <a:off x="1828800" y="1554163"/>
            <a:ext cx="8534400" cy="4525963"/>
          </a:xfrm>
        </p:spPr>
        <p:txBody>
          <a:bodyPr/>
          <a:lstStyle/>
          <a:p>
            <a:r>
              <a:rPr lang="en-US" dirty="0"/>
              <a:t>Fourth and inches do you go for it ?</a:t>
            </a:r>
          </a:p>
          <a:p>
            <a:r>
              <a:rPr lang="en-US" dirty="0"/>
              <a:t>What do you want to know to help make the decision?</a:t>
            </a:r>
          </a:p>
        </p:txBody>
      </p:sp>
      <p:pic>
        <p:nvPicPr>
          <p:cNvPr id="4" name="Picture 3"/>
          <p:cNvPicPr>
            <a:picLocks noChangeAspect="1"/>
          </p:cNvPicPr>
          <p:nvPr/>
        </p:nvPicPr>
        <p:blipFill>
          <a:blip r:embed="rId2"/>
          <a:stretch>
            <a:fillRect/>
          </a:stretch>
        </p:blipFill>
        <p:spPr>
          <a:xfrm>
            <a:off x="4876800" y="2971800"/>
            <a:ext cx="5298281" cy="3108325"/>
          </a:xfrm>
          <a:prstGeom prst="rect">
            <a:avLst/>
          </a:prstGeom>
        </p:spPr>
      </p:pic>
    </p:spTree>
    <p:extLst>
      <p:ext uri="{BB962C8B-B14F-4D97-AF65-F5344CB8AC3E}">
        <p14:creationId xmlns:p14="http://schemas.microsoft.com/office/powerpoint/2010/main" val="124339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Ubiquitous sports analogy </a:t>
            </a:r>
          </a:p>
        </p:txBody>
      </p:sp>
      <p:sp>
        <p:nvSpPr>
          <p:cNvPr id="3" name="Content Placeholder 2"/>
          <p:cNvSpPr>
            <a:spLocks noGrp="1"/>
          </p:cNvSpPr>
          <p:nvPr>
            <p:ph idx="1"/>
          </p:nvPr>
        </p:nvSpPr>
        <p:spPr/>
        <p:txBody>
          <a:bodyPr/>
          <a:lstStyle/>
          <a:p>
            <a:r>
              <a:rPr lang="en-US" dirty="0"/>
              <a:t>Would it help if you knew?</a:t>
            </a:r>
          </a:p>
          <a:p>
            <a:pPr lvl="1"/>
            <a:r>
              <a:rPr lang="en-US" dirty="0"/>
              <a:t>Ball is on the opposition 30 yard line</a:t>
            </a:r>
          </a:p>
          <a:p>
            <a:pPr lvl="1"/>
            <a:r>
              <a:rPr lang="en-US" dirty="0"/>
              <a:t>Your team had 50% conversion rate</a:t>
            </a:r>
          </a:p>
          <a:p>
            <a:pPr lvl="1"/>
            <a:r>
              <a:rPr lang="en-US" dirty="0"/>
              <a:t>The field goal </a:t>
            </a:r>
            <a:r>
              <a:rPr lang="en-US"/>
              <a:t>kicker is </a:t>
            </a:r>
            <a:r>
              <a:rPr lang="en-US" dirty="0"/>
              <a:t>70% from 30 yards</a:t>
            </a:r>
          </a:p>
          <a:p>
            <a:pPr lvl="1"/>
            <a:r>
              <a:rPr lang="en-US" dirty="0"/>
              <a:t>The opposing team has not stopped a conversion all year</a:t>
            </a:r>
          </a:p>
          <a:p>
            <a:endParaRPr lang="en-US" dirty="0"/>
          </a:p>
        </p:txBody>
      </p:sp>
      <p:sp>
        <p:nvSpPr>
          <p:cNvPr id="4" name="TextBox 3"/>
          <p:cNvSpPr txBox="1"/>
          <p:nvPr/>
        </p:nvSpPr>
        <p:spPr>
          <a:xfrm>
            <a:off x="1600200" y="4702314"/>
            <a:ext cx="9372600" cy="707886"/>
          </a:xfrm>
          <a:prstGeom prst="rect">
            <a:avLst/>
          </a:prstGeom>
          <a:noFill/>
        </p:spPr>
        <p:txBody>
          <a:bodyPr wrap="square" rtlCol="0">
            <a:spAutoFit/>
          </a:bodyPr>
          <a:lstStyle/>
          <a:p>
            <a:r>
              <a:rPr lang="en-US" sz="4000" dirty="0"/>
              <a:t>Good information leads to good decisions</a:t>
            </a:r>
          </a:p>
        </p:txBody>
      </p:sp>
    </p:spTree>
    <p:extLst>
      <p:ext uri="{BB962C8B-B14F-4D97-AF65-F5344CB8AC3E}">
        <p14:creationId xmlns:p14="http://schemas.microsoft.com/office/powerpoint/2010/main" val="106353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1447800"/>
            <a:ext cx="8305800" cy="3046988"/>
          </a:xfrm>
          <a:prstGeom prst="rect">
            <a:avLst/>
          </a:prstGeom>
          <a:noFill/>
        </p:spPr>
        <p:txBody>
          <a:bodyPr wrap="square" rtlCol="0">
            <a:spAutoFit/>
          </a:bodyPr>
          <a:lstStyle/>
          <a:p>
            <a:r>
              <a:rPr lang="en-US" sz="3200" dirty="0"/>
              <a:t>“If you </a:t>
            </a:r>
            <a:r>
              <a:rPr lang="en-US" sz="3200" b="1" dirty="0"/>
              <a:t>know</a:t>
            </a:r>
            <a:r>
              <a:rPr lang="en-US" sz="3200" dirty="0"/>
              <a:t> the enemy and </a:t>
            </a:r>
            <a:r>
              <a:rPr lang="en-US" sz="3200" b="1" dirty="0"/>
              <a:t>know yourself</a:t>
            </a:r>
            <a:r>
              <a:rPr lang="en-US" sz="3200" dirty="0"/>
              <a:t>, you need not fear the result of a hundred battles. If you </a:t>
            </a:r>
            <a:r>
              <a:rPr lang="en-US" sz="3200" b="1" dirty="0"/>
              <a:t>know yourself</a:t>
            </a:r>
            <a:r>
              <a:rPr lang="en-US" sz="3200" dirty="0"/>
              <a:t> but not the enemy, for every victory gained you will also suffer a defeat. If you </a:t>
            </a:r>
            <a:r>
              <a:rPr lang="en-US" sz="3200" b="1" dirty="0"/>
              <a:t>know</a:t>
            </a:r>
            <a:r>
              <a:rPr lang="en-US" sz="3200" dirty="0"/>
              <a:t> neither the enemy nor </a:t>
            </a:r>
            <a:r>
              <a:rPr lang="en-US" sz="3200" b="1" dirty="0"/>
              <a:t>yourself</a:t>
            </a:r>
            <a:r>
              <a:rPr lang="en-US" sz="3200" dirty="0"/>
              <a:t>, you will succumb in every battle.”</a:t>
            </a:r>
          </a:p>
        </p:txBody>
      </p:sp>
      <p:sp>
        <p:nvSpPr>
          <p:cNvPr id="6" name="TextBox 5"/>
          <p:cNvSpPr txBox="1"/>
          <p:nvPr/>
        </p:nvSpPr>
        <p:spPr>
          <a:xfrm>
            <a:off x="6858000" y="4800600"/>
            <a:ext cx="2667000" cy="369332"/>
          </a:xfrm>
          <a:prstGeom prst="rect">
            <a:avLst/>
          </a:prstGeom>
          <a:noFill/>
        </p:spPr>
        <p:txBody>
          <a:bodyPr wrap="square" rtlCol="0">
            <a:spAutoFit/>
          </a:bodyPr>
          <a:lstStyle/>
          <a:p>
            <a:r>
              <a:rPr lang="en-US" dirty="0"/>
              <a:t>Sun Tzu</a:t>
            </a:r>
          </a:p>
        </p:txBody>
      </p:sp>
    </p:spTree>
    <p:extLst>
      <p:ext uri="{BB962C8B-B14F-4D97-AF65-F5344CB8AC3E}">
        <p14:creationId xmlns:p14="http://schemas.microsoft.com/office/powerpoint/2010/main" val="94246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Know your enemy</a:t>
            </a:r>
          </a:p>
        </p:txBody>
      </p:sp>
      <p:sp>
        <p:nvSpPr>
          <p:cNvPr id="3" name="Content Placeholder 2"/>
          <p:cNvSpPr>
            <a:spLocks noGrp="1"/>
          </p:cNvSpPr>
          <p:nvPr>
            <p:ph idx="1"/>
          </p:nvPr>
        </p:nvSpPr>
        <p:spPr/>
        <p:txBody>
          <a:bodyPr/>
          <a:lstStyle/>
          <a:p>
            <a:r>
              <a:rPr lang="en-US" dirty="0"/>
              <a:t>How many miles does it take achieve the overall victory in the Solar Car Challenge closed track event?</a:t>
            </a:r>
          </a:p>
          <a:p>
            <a:pPr lvl="1"/>
            <a:r>
              <a:rPr lang="en-US" dirty="0"/>
              <a:t>We can us a simple information system to help answer the question</a:t>
            </a:r>
          </a:p>
          <a:p>
            <a:pPr lvl="2"/>
            <a:r>
              <a:rPr lang="en-US" dirty="0"/>
              <a:t>First we will gather a data</a:t>
            </a:r>
          </a:p>
          <a:p>
            <a:pPr lvl="2"/>
            <a:r>
              <a:rPr lang="en-US" dirty="0"/>
              <a:t>Second will use software to analyze the data</a:t>
            </a:r>
          </a:p>
          <a:p>
            <a:pPr lvl="2"/>
            <a:r>
              <a:rPr lang="en-US" dirty="0"/>
              <a:t>Third we will display the data</a:t>
            </a:r>
          </a:p>
          <a:p>
            <a:pPr lvl="2"/>
            <a:r>
              <a:rPr lang="en-US" dirty="0"/>
              <a:t>Finally we will use the data to make decision</a:t>
            </a:r>
          </a:p>
        </p:txBody>
      </p:sp>
    </p:spTree>
    <p:extLst>
      <p:ext uri="{BB962C8B-B14F-4D97-AF65-F5344CB8AC3E}">
        <p14:creationId xmlns:p14="http://schemas.microsoft.com/office/powerpoint/2010/main" val="76011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4631" y="1300481"/>
            <a:ext cx="5511837" cy="510031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997497066"/>
              </p:ext>
            </p:extLst>
          </p:nvPr>
        </p:nvGraphicFramePr>
        <p:xfrm>
          <a:off x="7162800" y="1981200"/>
          <a:ext cx="3429000" cy="4525645"/>
        </p:xfrm>
        <a:graphic>
          <a:graphicData uri="http://schemas.openxmlformats.org/drawingml/2006/table">
            <a:tbl>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tblGrid>
              <a:tr h="317500">
                <a:tc>
                  <a:txBody>
                    <a:bodyPr/>
                    <a:lstStyle/>
                    <a:p>
                      <a:pPr algn="l" fontAlgn="b"/>
                      <a:r>
                        <a:rPr lang="en-US" sz="2400" b="0" i="0" u="none" strike="noStrike" dirty="0">
                          <a:solidFill>
                            <a:srgbClr val="000000"/>
                          </a:solidFill>
                          <a:effectLst/>
                          <a:latin typeface="Calibri" charset="0"/>
                        </a:rPr>
                        <a:t>Year</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charset="0"/>
                        </a:rPr>
                        <a:t>Miles</a:t>
                      </a:r>
                    </a:p>
                  </a:txBody>
                  <a:tcPr marL="12700" marR="12700" marT="127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35000">
                <a:tc>
                  <a:txBody>
                    <a:bodyPr/>
                    <a:lstStyle/>
                    <a:p>
                      <a:pPr algn="r" rtl="0" fontAlgn="b"/>
                      <a:r>
                        <a:rPr lang="en-US" sz="2400" b="0" i="0" u="none" strike="noStrike" dirty="0">
                          <a:solidFill>
                            <a:srgbClr val="000000"/>
                          </a:solidFill>
                          <a:effectLst/>
                          <a:latin typeface="Calibri" panose="020F0502020204030204" pitchFamily="34" charset="0"/>
                        </a:rPr>
                        <a:t>2017</a:t>
                      </a:r>
                    </a:p>
                    <a:p>
                      <a:pPr algn="r" fontAlgn="b"/>
                      <a:r>
                        <a:rPr lang="en-US" sz="2400" b="0" i="0" u="none" strike="noStrike" dirty="0">
                          <a:solidFill>
                            <a:srgbClr val="000000"/>
                          </a:solidFill>
                          <a:effectLst/>
                          <a:latin typeface="Calibri"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r" rtl="0" fontAlgn="b"/>
                      <a:r>
                        <a:rPr lang="en-US" sz="2400" b="0" i="0" u="none" strike="noStrike" dirty="0">
                          <a:solidFill>
                            <a:srgbClr val="000000"/>
                          </a:solidFill>
                          <a:effectLst/>
                          <a:latin typeface="Calibri" panose="020F0502020204030204" pitchFamily="34" charset="0"/>
                        </a:rPr>
                        <a:t>651</a:t>
                      </a:r>
                    </a:p>
                    <a:p>
                      <a:pPr algn="r" fontAlgn="b"/>
                      <a:r>
                        <a:rPr lang="en-US" sz="2400" b="0" i="0" u="none" strike="noStrike" dirty="0">
                          <a:solidFill>
                            <a:srgbClr val="000000"/>
                          </a:solidFill>
                          <a:effectLst/>
                          <a:latin typeface="Calibri" charset="0"/>
                        </a:rPr>
                        <a:t>789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618939870"/>
                  </a:ext>
                </a:extLst>
              </a:tr>
              <a:tr h="317500">
                <a:tc>
                  <a:txBody>
                    <a:bodyPr/>
                    <a:lstStyle/>
                    <a:p>
                      <a:pPr algn="r" fontAlgn="b"/>
                      <a:r>
                        <a:rPr lang="en-US" sz="2400" b="0" i="0" u="none" strike="noStrike">
                          <a:solidFill>
                            <a:srgbClr val="000000"/>
                          </a:solidFill>
                          <a:effectLst/>
                          <a:latin typeface="Calibri" charset="0"/>
                        </a:rPr>
                        <a:t>2012</a:t>
                      </a:r>
                    </a:p>
                  </a:txBody>
                  <a:tcPr marL="12700" marR="12700" marT="12700"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charset="0"/>
                        </a:rPr>
                        <a:t>675</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317500">
                <a:tc>
                  <a:txBody>
                    <a:bodyPr/>
                    <a:lstStyle/>
                    <a:p>
                      <a:pPr algn="r" fontAlgn="b"/>
                      <a:r>
                        <a:rPr lang="en-US" sz="2400" b="0" i="0" u="none" strike="noStrike">
                          <a:solidFill>
                            <a:srgbClr val="000000"/>
                          </a:solidFill>
                          <a:effectLst/>
                          <a:latin typeface="Calibri" charset="0"/>
                        </a:rPr>
                        <a:t>2011</a:t>
                      </a:r>
                    </a:p>
                  </a:txBody>
                  <a:tcPr marL="12700" marR="12700" marT="12700"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charset="0"/>
                        </a:rPr>
                        <a:t>649</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317500">
                <a:tc>
                  <a:txBody>
                    <a:bodyPr/>
                    <a:lstStyle/>
                    <a:p>
                      <a:pPr algn="r" fontAlgn="b"/>
                      <a:r>
                        <a:rPr lang="en-US" sz="2400" b="0" i="0" u="none" strike="noStrike">
                          <a:solidFill>
                            <a:srgbClr val="000000"/>
                          </a:solidFill>
                          <a:effectLst/>
                          <a:latin typeface="Calibri" charset="0"/>
                        </a:rPr>
                        <a:t>2009</a:t>
                      </a:r>
                    </a:p>
                  </a:txBody>
                  <a:tcPr marL="12700" marR="12700" marT="12700"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charset="0"/>
                        </a:rPr>
                        <a:t>831</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317500">
                <a:tc>
                  <a:txBody>
                    <a:bodyPr/>
                    <a:lstStyle/>
                    <a:p>
                      <a:pPr algn="r" fontAlgn="b"/>
                      <a:r>
                        <a:rPr lang="en-US" sz="2400" b="0" i="0" u="none" strike="noStrike">
                          <a:solidFill>
                            <a:srgbClr val="000000"/>
                          </a:solidFill>
                          <a:effectLst/>
                          <a:latin typeface="Calibri" charset="0"/>
                        </a:rPr>
                        <a:t>2008</a:t>
                      </a:r>
                    </a:p>
                  </a:txBody>
                  <a:tcPr marL="12700" marR="12700" marT="12700"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charset="0"/>
                        </a:rPr>
                        <a:t>657</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317500">
                <a:tc>
                  <a:txBody>
                    <a:bodyPr/>
                    <a:lstStyle/>
                    <a:p>
                      <a:pPr algn="r" fontAlgn="b"/>
                      <a:r>
                        <a:rPr lang="en-US" sz="2400" b="0" i="0" u="none" strike="noStrike">
                          <a:solidFill>
                            <a:srgbClr val="000000"/>
                          </a:solidFill>
                          <a:effectLst/>
                          <a:latin typeface="Calibri" charset="0"/>
                        </a:rPr>
                        <a:t>2006</a:t>
                      </a:r>
                    </a:p>
                  </a:txBody>
                  <a:tcPr marL="12700" marR="12700" marT="12700"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charset="0"/>
                        </a:rPr>
                        <a:t>624</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317500">
                <a:tc>
                  <a:txBody>
                    <a:bodyPr/>
                    <a:lstStyle/>
                    <a:p>
                      <a:pPr algn="r" fontAlgn="b"/>
                      <a:r>
                        <a:rPr lang="en-US" sz="2400" b="0" i="0" u="none" strike="noStrike">
                          <a:solidFill>
                            <a:srgbClr val="000000"/>
                          </a:solidFill>
                          <a:effectLst/>
                          <a:latin typeface="Calibri" charset="0"/>
                        </a:rPr>
                        <a:t>2004</a:t>
                      </a:r>
                    </a:p>
                  </a:txBody>
                  <a:tcPr marL="12700" marR="12700" marT="12700"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charset="0"/>
                        </a:rPr>
                        <a:t>564</a:t>
                      </a: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317500">
                <a:tc>
                  <a:txBody>
                    <a:bodyPr/>
                    <a:lstStyle/>
                    <a:p>
                      <a:pPr algn="r" fontAlgn="b"/>
                      <a:r>
                        <a:rPr lang="en-US" sz="2400" b="0" i="0" u="none" strike="noStrike">
                          <a:solidFill>
                            <a:srgbClr val="000000"/>
                          </a:solidFill>
                          <a:effectLst/>
                          <a:latin typeface="Calibri" charset="0"/>
                        </a:rPr>
                        <a:t>2002</a:t>
                      </a:r>
                    </a:p>
                  </a:txBody>
                  <a:tcPr marL="12700" marR="12700" marT="12700"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charset="0"/>
                        </a:rPr>
                        <a:t>361</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317500">
                <a:tc>
                  <a:txBody>
                    <a:bodyPr/>
                    <a:lstStyle/>
                    <a:p>
                      <a:pPr algn="r" fontAlgn="b"/>
                      <a:r>
                        <a:rPr lang="en-US" sz="2400" b="0" i="0" u="none" strike="noStrike">
                          <a:solidFill>
                            <a:srgbClr val="000000"/>
                          </a:solidFill>
                          <a:effectLst/>
                          <a:latin typeface="Calibri" charset="0"/>
                        </a:rPr>
                        <a:t>2000</a:t>
                      </a:r>
                    </a:p>
                  </a:txBody>
                  <a:tcPr marL="12700" marR="12700" marT="12700"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charset="0"/>
                        </a:rPr>
                        <a:t>381</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317500">
                <a:tc>
                  <a:txBody>
                    <a:bodyPr/>
                    <a:lstStyle/>
                    <a:p>
                      <a:pPr algn="r" fontAlgn="b"/>
                      <a:r>
                        <a:rPr lang="en-US" sz="2400" b="0" i="0" u="none" strike="noStrike">
                          <a:solidFill>
                            <a:srgbClr val="000000"/>
                          </a:solidFill>
                          <a:effectLst/>
                          <a:latin typeface="Calibri" charset="0"/>
                        </a:rPr>
                        <a:t>1998</a:t>
                      </a:r>
                    </a:p>
                  </a:txBody>
                  <a:tcPr marL="12700" marR="12700" marT="12700"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charset="0"/>
                        </a:rPr>
                        <a:t>390</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bl>
          </a:graphicData>
        </a:graphic>
      </p:graphicFrame>
      <p:sp>
        <p:nvSpPr>
          <p:cNvPr id="7" name="TextBox 6"/>
          <p:cNvSpPr txBox="1"/>
          <p:nvPr/>
        </p:nvSpPr>
        <p:spPr>
          <a:xfrm>
            <a:off x="6858000" y="1357281"/>
            <a:ext cx="4953000" cy="646331"/>
          </a:xfrm>
          <a:prstGeom prst="rect">
            <a:avLst/>
          </a:prstGeom>
          <a:noFill/>
        </p:spPr>
        <p:txBody>
          <a:bodyPr wrap="square" rtlCol="0">
            <a:spAutoFit/>
          </a:bodyPr>
          <a:lstStyle/>
          <a:p>
            <a:r>
              <a:rPr lang="en-US" sz="3600"/>
              <a:t>Solar Challenge Results</a:t>
            </a:r>
          </a:p>
        </p:txBody>
      </p:sp>
    </p:spTree>
    <p:extLst>
      <p:ext uri="{BB962C8B-B14F-4D97-AF65-F5344CB8AC3E}">
        <p14:creationId xmlns:p14="http://schemas.microsoft.com/office/powerpoint/2010/main" val="10467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and Display</a:t>
            </a:r>
          </a:p>
        </p:txBody>
      </p:sp>
      <p:graphicFrame>
        <p:nvGraphicFramePr>
          <p:cNvPr id="5" name="Table 4"/>
          <p:cNvGraphicFramePr>
            <a:graphicFrameLocks noGrp="1"/>
          </p:cNvGraphicFramePr>
          <p:nvPr>
            <p:extLst>
              <p:ext uri="{D42A27DB-BD31-4B8C-83A1-F6EECF244321}">
                <p14:modId xmlns:p14="http://schemas.microsoft.com/office/powerpoint/2010/main" val="2140015965"/>
              </p:ext>
            </p:extLst>
          </p:nvPr>
        </p:nvGraphicFramePr>
        <p:xfrm>
          <a:off x="1944779" y="2427288"/>
          <a:ext cx="2286000" cy="1193799"/>
        </p:xfrm>
        <a:graphic>
          <a:graphicData uri="http://schemas.openxmlformats.org/drawingml/2006/table">
            <a:tbl>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397933">
                <a:tc>
                  <a:txBody>
                    <a:bodyPr/>
                    <a:lstStyle/>
                    <a:p>
                      <a:pPr algn="l" fontAlgn="b"/>
                      <a:r>
                        <a:rPr lang="en-US" sz="2000" b="0" i="0" u="none" strike="noStrike" dirty="0">
                          <a:solidFill>
                            <a:srgbClr val="000000"/>
                          </a:solidFill>
                          <a:effectLst/>
                          <a:latin typeface="Calibri" panose="020F0502020204030204" pitchFamily="34" charset="0"/>
                        </a:rPr>
                        <a:t>Min</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r" fontAlgn="b"/>
                      <a:r>
                        <a:rPr lang="en-US" sz="2000" b="0" i="0" u="none" strike="noStrike" dirty="0">
                          <a:solidFill>
                            <a:srgbClr val="000000"/>
                          </a:solidFill>
                          <a:effectLst/>
                          <a:latin typeface="Calibri" panose="020F0502020204030204" pitchFamily="34" charset="0"/>
                        </a:rPr>
                        <a:t>361</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0"/>
                  </a:ext>
                </a:extLst>
              </a:tr>
              <a:tr h="397933">
                <a:tc>
                  <a:txBody>
                    <a:bodyPr/>
                    <a:lstStyle/>
                    <a:p>
                      <a:pPr algn="l" fontAlgn="b"/>
                      <a:r>
                        <a:rPr lang="en-US" sz="2000" b="0" i="0" u="none" strike="noStrike" dirty="0">
                          <a:solidFill>
                            <a:srgbClr val="000000"/>
                          </a:solidFill>
                          <a:effectLst/>
                          <a:latin typeface="Calibri" panose="020F0502020204030204" pitchFamily="34" charset="0"/>
                        </a:rPr>
                        <a:t>Max</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2000" b="0" i="0" u="none" strike="noStrike" dirty="0">
                          <a:solidFill>
                            <a:srgbClr val="000000"/>
                          </a:solidFill>
                          <a:effectLst/>
                          <a:latin typeface="Calibri" panose="020F0502020204030204" pitchFamily="34" charset="0"/>
                        </a:rPr>
                        <a:t>831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97933">
                <a:tc>
                  <a:txBody>
                    <a:bodyPr/>
                    <a:lstStyle/>
                    <a:p>
                      <a:pPr algn="l" fontAlgn="b"/>
                      <a:r>
                        <a:rPr lang="en-US" sz="2000" b="0" i="0" u="none" strike="noStrike" dirty="0">
                          <a:solidFill>
                            <a:srgbClr val="000000"/>
                          </a:solidFill>
                          <a:effectLst/>
                          <a:latin typeface="Calibri" panose="020F0502020204030204" pitchFamily="34" charset="0"/>
                        </a:rPr>
                        <a:t>Average</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2000" b="0" i="0" u="none" strike="noStrike" dirty="0">
                          <a:solidFill>
                            <a:srgbClr val="000000"/>
                          </a:solidFill>
                          <a:effectLst/>
                          <a:latin typeface="Calibri" panose="020F0502020204030204" pitchFamily="34" charset="0"/>
                        </a:rPr>
                        <a:t>597.45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2387600" y="1676401"/>
            <a:ext cx="1143000" cy="538609"/>
          </a:xfrm>
          <a:prstGeom prst="rect">
            <a:avLst/>
          </a:prstGeom>
          <a:noFill/>
        </p:spPr>
        <p:txBody>
          <a:bodyPr wrap="square" rtlCol="0">
            <a:spAutoFit/>
          </a:bodyPr>
          <a:lstStyle/>
          <a:p>
            <a:pPr algn="ctr"/>
            <a:r>
              <a:rPr lang="en-US" dirty="0"/>
              <a:t>Statistics</a:t>
            </a:r>
          </a:p>
          <a:p>
            <a:pPr algn="ctr"/>
            <a:r>
              <a:rPr lang="en-US" sz="1100" dirty="0"/>
              <a:t>In Miles</a:t>
            </a:r>
          </a:p>
        </p:txBody>
      </p:sp>
      <p:sp>
        <p:nvSpPr>
          <p:cNvPr id="7" name="TextBox 6"/>
          <p:cNvSpPr txBox="1"/>
          <p:nvPr/>
        </p:nvSpPr>
        <p:spPr>
          <a:xfrm>
            <a:off x="5029200" y="5029201"/>
            <a:ext cx="5791200" cy="707886"/>
          </a:xfrm>
          <a:prstGeom prst="rect">
            <a:avLst/>
          </a:prstGeom>
          <a:noFill/>
        </p:spPr>
        <p:txBody>
          <a:bodyPr wrap="square" rtlCol="0">
            <a:spAutoFit/>
          </a:bodyPr>
          <a:lstStyle/>
          <a:p>
            <a:r>
              <a:rPr lang="en-US" sz="2000" dirty="0"/>
              <a:t>If the trend continues the winning team will run approximately 840 miles in 2019</a:t>
            </a:r>
          </a:p>
        </p:txBody>
      </p:sp>
      <p:sp>
        <p:nvSpPr>
          <p:cNvPr id="9" name="TextBox 8"/>
          <p:cNvSpPr txBox="1"/>
          <p:nvPr/>
        </p:nvSpPr>
        <p:spPr>
          <a:xfrm>
            <a:off x="5029200" y="5791201"/>
            <a:ext cx="5181600" cy="707886"/>
          </a:xfrm>
          <a:prstGeom prst="rect">
            <a:avLst/>
          </a:prstGeom>
          <a:noFill/>
        </p:spPr>
        <p:txBody>
          <a:bodyPr wrap="square" rtlCol="0">
            <a:spAutoFit/>
          </a:bodyPr>
          <a:lstStyle/>
          <a:p>
            <a:r>
              <a:rPr lang="en-US" sz="2000" dirty="0"/>
              <a:t>In order to achieve 840 miles we will run an average speed of 27 mph</a:t>
            </a:r>
          </a:p>
        </p:txBody>
      </p:sp>
      <p:graphicFrame>
        <p:nvGraphicFramePr>
          <p:cNvPr id="8" name="Chart 7">
            <a:extLst>
              <a:ext uri="{FF2B5EF4-FFF2-40B4-BE49-F238E27FC236}">
                <a16:creationId xmlns:a16="http://schemas.microsoft.com/office/drawing/2014/main" id="{990BCF28-95F7-44BF-8457-0FC3A1603FB1}"/>
              </a:ext>
            </a:extLst>
          </p:cNvPr>
          <p:cNvGraphicFramePr>
            <a:graphicFrameLocks/>
          </p:cNvGraphicFramePr>
          <p:nvPr>
            <p:extLst>
              <p:ext uri="{D42A27DB-BD31-4B8C-83A1-F6EECF244321}">
                <p14:modId xmlns:p14="http://schemas.microsoft.com/office/powerpoint/2010/main" val="2177383187"/>
              </p:ext>
            </p:extLst>
          </p:nvPr>
        </p:nvGraphicFramePr>
        <p:xfrm>
          <a:off x="4607130" y="1219201"/>
          <a:ext cx="6818222" cy="381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D31E5E7-8FE6-4531-B588-C93CA357250F}"/>
              </a:ext>
            </a:extLst>
          </p:cNvPr>
          <p:cNvGraphicFramePr>
            <a:graphicFrameLocks/>
          </p:cNvGraphicFramePr>
          <p:nvPr>
            <p:extLst>
              <p:ext uri="{D42A27DB-BD31-4B8C-83A1-F6EECF244321}">
                <p14:modId xmlns:p14="http://schemas.microsoft.com/office/powerpoint/2010/main" val="1080414462"/>
              </p:ext>
            </p:extLst>
          </p:nvPr>
        </p:nvGraphicFramePr>
        <p:xfrm>
          <a:off x="4588867" y="1239819"/>
          <a:ext cx="6858000" cy="3789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11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Graphic spid="8" grpId="0">
        <p:bldAsOne/>
      </p:bldGraphic>
      <p:bldGraphic spid="8" grpId="1">
        <p:bldAsOne/>
      </p:bldGraphic>
      <p:bldGraphic spid="10" grpId="0">
        <p:bldAsOne/>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16846</TotalTime>
  <Words>5040</Words>
  <Application>Microsoft Office PowerPoint</Application>
  <PresentationFormat>Widescreen</PresentationFormat>
  <Paragraphs>559</Paragraphs>
  <Slides>31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Franklin Gothic Book</vt:lpstr>
      <vt:lpstr>Franklin Gothic Medium</vt:lpstr>
      <vt:lpstr>Wingdings 2</vt:lpstr>
      <vt:lpstr>Trek</vt:lpstr>
      <vt:lpstr>Information Systems</vt:lpstr>
      <vt:lpstr>Definition</vt:lpstr>
      <vt:lpstr>Why is it important to Solar Car Racing?</vt:lpstr>
      <vt:lpstr>Ubiquitous sports analogy </vt:lpstr>
      <vt:lpstr>Ubiquitous sports analogy </vt:lpstr>
      <vt:lpstr>PowerPoint Presentation</vt:lpstr>
      <vt:lpstr>Know your enemy</vt:lpstr>
      <vt:lpstr>Data</vt:lpstr>
      <vt:lpstr>Analysis and Display</vt:lpstr>
      <vt:lpstr>Analysis and Display</vt:lpstr>
      <vt:lpstr>Know yourself</vt:lpstr>
      <vt:lpstr>Know yourself</vt:lpstr>
      <vt:lpstr>Potential Data</vt:lpstr>
      <vt:lpstr>Sensors</vt:lpstr>
      <vt:lpstr>SENSOR Vocabulary</vt:lpstr>
      <vt:lpstr>Range</vt:lpstr>
      <vt:lpstr>Precision </vt:lpstr>
      <vt:lpstr>Accuracy VS PRECISION</vt:lpstr>
      <vt:lpstr>PowerPoint Presentation</vt:lpstr>
      <vt:lpstr>Data Loggers</vt:lpstr>
      <vt:lpstr>Data Loggers</vt:lpstr>
      <vt:lpstr>Data Processing</vt:lpstr>
      <vt:lpstr>The Problem With RAW DATA</vt:lpstr>
      <vt:lpstr>Formatting</vt:lpstr>
      <vt:lpstr>Formatting</vt:lpstr>
      <vt:lpstr>Display and visualization</vt:lpstr>
      <vt:lpstr>Analysis and Decision making</vt:lpstr>
      <vt:lpstr>What I would do</vt:lpstr>
      <vt:lpstr>Information I want to know</vt:lpstr>
      <vt:lpstr>Sensors</vt:lpstr>
      <vt:lpstr>PowerPoint Presentation</vt:lpstr>
    </vt:vector>
  </TitlesOfParts>
  <Manager/>
  <Company>NMCI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dc:title>
  <dc:subject/>
  <dc:creator>Dunn, Jarrett P LCDR ATG Norfolk, N82</dc:creator>
  <cp:keywords/>
  <dc:description/>
  <cp:lastModifiedBy>jarrett dunn</cp:lastModifiedBy>
  <cp:revision>94</cp:revision>
  <dcterms:created xsi:type="dcterms:W3CDTF">2016-09-29T15:14:12Z</dcterms:created>
  <dcterms:modified xsi:type="dcterms:W3CDTF">2019-01-10T06:36:04Z</dcterms:modified>
  <cp:category/>
</cp:coreProperties>
</file>